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0" r:id="rId1"/>
  </p:sldMasterIdLst>
  <p:sldIdLst>
    <p:sldId id="256" r:id="rId2"/>
    <p:sldId id="257" r:id="rId3"/>
    <p:sldId id="258" r:id="rId4"/>
    <p:sldId id="259" r:id="rId5"/>
    <p:sldId id="260" r:id="rId6"/>
    <p:sldId id="261" r:id="rId7"/>
    <p:sldId id="262" r:id="rId8"/>
    <p:sldId id="264" r:id="rId9"/>
    <p:sldId id="309" r:id="rId10"/>
    <p:sldId id="266" r:id="rId11"/>
    <p:sldId id="267" r:id="rId12"/>
    <p:sldId id="268" r:id="rId13"/>
    <p:sldId id="269" r:id="rId14"/>
    <p:sldId id="270" r:id="rId15"/>
    <p:sldId id="291" r:id="rId16"/>
    <p:sldId id="292" r:id="rId17"/>
    <p:sldId id="282" r:id="rId18"/>
    <p:sldId id="310" r:id="rId19"/>
    <p:sldId id="294" r:id="rId20"/>
    <p:sldId id="287" r:id="rId21"/>
    <p:sldId id="288" r:id="rId22"/>
    <p:sldId id="289" r:id="rId23"/>
    <p:sldId id="297" r:id="rId24"/>
    <p:sldId id="290" r:id="rId25"/>
    <p:sldId id="300" r:id="rId26"/>
    <p:sldId id="299" r:id="rId27"/>
    <p:sldId id="301" r:id="rId28"/>
    <p:sldId id="295" r:id="rId29"/>
    <p:sldId id="305" r:id="rId30"/>
    <p:sldId id="298" r:id="rId31"/>
    <p:sldId id="306" r:id="rId32"/>
    <p:sldId id="307" r:id="rId33"/>
    <p:sldId id="308" r:id="rId34"/>
    <p:sldId id="302" r:id="rId35"/>
    <p:sldId id="303" r:id="rId36"/>
    <p:sldId id="304"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24"/>
    <p:restoredTop sz="94690"/>
  </p:normalViewPr>
  <p:slideViewPr>
    <p:cSldViewPr snapToGrid="0">
      <p:cViewPr varScale="1">
        <p:scale>
          <a:sx n="83" d="100"/>
          <a:sy n="83" d="100"/>
        </p:scale>
        <p:origin x="58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A698442B-5953-BD48-ACCD-217D2E40E5DF}" type="datetimeFigureOut">
              <a:rPr lang="en-US" smtClean="0"/>
              <a:t>12/7/2022</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A148E5D2-0F07-714A-969C-7A1E3D1B4E2A}" type="slidenum">
              <a:rPr lang="en-US" smtClean="0"/>
              <a:t>‹#›</a:t>
            </a:fld>
            <a:endParaRPr lang="en-US"/>
          </a:p>
        </p:txBody>
      </p:sp>
    </p:spTree>
    <p:extLst>
      <p:ext uri="{BB962C8B-B14F-4D97-AF65-F5344CB8AC3E}">
        <p14:creationId xmlns:p14="http://schemas.microsoft.com/office/powerpoint/2010/main" val="2961909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98442B-5953-BD48-ACCD-217D2E40E5DF}"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148E5D2-0F07-714A-969C-7A1E3D1B4E2A}" type="slidenum">
              <a:rPr lang="en-US" smtClean="0"/>
              <a:t>‹#›</a:t>
            </a:fld>
            <a:endParaRPr lang="en-US"/>
          </a:p>
        </p:txBody>
      </p:sp>
    </p:spTree>
    <p:extLst>
      <p:ext uri="{BB962C8B-B14F-4D97-AF65-F5344CB8AC3E}">
        <p14:creationId xmlns:p14="http://schemas.microsoft.com/office/powerpoint/2010/main" val="583114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698442B-5953-BD48-ACCD-217D2E40E5DF}"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48E5D2-0F07-714A-969C-7A1E3D1B4E2A}" type="slidenum">
              <a:rPr lang="en-US" smtClean="0"/>
              <a:t>‹#›</a:t>
            </a:fld>
            <a:endParaRPr lang="en-US"/>
          </a:p>
        </p:txBody>
      </p:sp>
    </p:spTree>
    <p:extLst>
      <p:ext uri="{BB962C8B-B14F-4D97-AF65-F5344CB8AC3E}">
        <p14:creationId xmlns:p14="http://schemas.microsoft.com/office/powerpoint/2010/main" val="3808220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698442B-5953-BD48-ACCD-217D2E40E5DF}"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48E5D2-0F07-714A-969C-7A1E3D1B4E2A}" type="slidenum">
              <a:rPr lang="en-US" smtClean="0"/>
              <a:t>‹#›</a:t>
            </a:fld>
            <a:endParaRPr lang="en-US"/>
          </a:p>
        </p:txBody>
      </p:sp>
    </p:spTree>
    <p:extLst>
      <p:ext uri="{BB962C8B-B14F-4D97-AF65-F5344CB8AC3E}">
        <p14:creationId xmlns:p14="http://schemas.microsoft.com/office/powerpoint/2010/main" val="880660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98442B-5953-BD48-ACCD-217D2E40E5DF}"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48E5D2-0F07-714A-969C-7A1E3D1B4E2A}" type="slidenum">
              <a:rPr lang="en-US" smtClean="0"/>
              <a:t>‹#›</a:t>
            </a:fld>
            <a:endParaRPr lang="en-US"/>
          </a:p>
        </p:txBody>
      </p:sp>
    </p:spTree>
    <p:extLst>
      <p:ext uri="{BB962C8B-B14F-4D97-AF65-F5344CB8AC3E}">
        <p14:creationId xmlns:p14="http://schemas.microsoft.com/office/powerpoint/2010/main" val="1330072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698442B-5953-BD48-ACCD-217D2E40E5DF}" type="datetimeFigureOut">
              <a:rPr lang="en-US" smtClean="0"/>
              <a:t>12/7/2022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48E5D2-0F07-714A-969C-7A1E3D1B4E2A}" type="slidenum">
              <a:rPr lang="en-US" smtClean="0"/>
              <a:t>‹#›</a:t>
            </a:fld>
            <a:endParaRPr lang="en-US"/>
          </a:p>
        </p:txBody>
      </p:sp>
    </p:spTree>
    <p:extLst>
      <p:ext uri="{BB962C8B-B14F-4D97-AF65-F5344CB8AC3E}">
        <p14:creationId xmlns:p14="http://schemas.microsoft.com/office/powerpoint/2010/main" val="3323278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698442B-5953-BD48-ACCD-217D2E40E5DF}" type="datetimeFigureOut">
              <a:rPr lang="en-US" smtClean="0"/>
              <a:t>12/7/2022</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A148E5D2-0F07-714A-969C-7A1E3D1B4E2A}" type="slidenum">
              <a:rPr lang="en-US" smtClean="0"/>
              <a:t>‹#›</a:t>
            </a:fld>
            <a:endParaRPr lang="en-US"/>
          </a:p>
        </p:txBody>
      </p:sp>
    </p:spTree>
    <p:extLst>
      <p:ext uri="{BB962C8B-B14F-4D97-AF65-F5344CB8AC3E}">
        <p14:creationId xmlns:p14="http://schemas.microsoft.com/office/powerpoint/2010/main" val="7675009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A698442B-5953-BD48-ACCD-217D2E40E5DF}"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48E5D2-0F07-714A-969C-7A1E3D1B4E2A}" type="slidenum">
              <a:rPr lang="en-US" smtClean="0"/>
              <a:t>‹#›</a:t>
            </a:fld>
            <a:endParaRPr lang="en-US"/>
          </a:p>
        </p:txBody>
      </p:sp>
    </p:spTree>
    <p:extLst>
      <p:ext uri="{BB962C8B-B14F-4D97-AF65-F5344CB8AC3E}">
        <p14:creationId xmlns:p14="http://schemas.microsoft.com/office/powerpoint/2010/main" val="3831330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A698442B-5953-BD48-ACCD-217D2E40E5DF}"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48E5D2-0F07-714A-969C-7A1E3D1B4E2A}" type="slidenum">
              <a:rPr lang="en-US" smtClean="0"/>
              <a:t>‹#›</a:t>
            </a:fld>
            <a:endParaRPr lang="en-US"/>
          </a:p>
        </p:txBody>
      </p:sp>
    </p:spTree>
    <p:extLst>
      <p:ext uri="{BB962C8B-B14F-4D97-AF65-F5344CB8AC3E}">
        <p14:creationId xmlns:p14="http://schemas.microsoft.com/office/powerpoint/2010/main" val="219001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98442B-5953-BD48-ACCD-217D2E40E5DF}"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48E5D2-0F07-714A-969C-7A1E3D1B4E2A}" type="slidenum">
              <a:rPr lang="en-US" smtClean="0"/>
              <a:t>‹#›</a:t>
            </a:fld>
            <a:endParaRPr lang="en-US"/>
          </a:p>
        </p:txBody>
      </p:sp>
    </p:spTree>
    <p:extLst>
      <p:ext uri="{BB962C8B-B14F-4D97-AF65-F5344CB8AC3E}">
        <p14:creationId xmlns:p14="http://schemas.microsoft.com/office/powerpoint/2010/main" val="491800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98442B-5953-BD48-ACCD-217D2E40E5DF}"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48E5D2-0F07-714A-969C-7A1E3D1B4E2A}" type="slidenum">
              <a:rPr lang="en-US" smtClean="0"/>
              <a:t>‹#›</a:t>
            </a:fld>
            <a:endParaRPr lang="en-US"/>
          </a:p>
        </p:txBody>
      </p:sp>
    </p:spTree>
    <p:extLst>
      <p:ext uri="{BB962C8B-B14F-4D97-AF65-F5344CB8AC3E}">
        <p14:creationId xmlns:p14="http://schemas.microsoft.com/office/powerpoint/2010/main" val="1931384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98442B-5953-BD48-ACCD-217D2E40E5DF}"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48E5D2-0F07-714A-969C-7A1E3D1B4E2A}" type="slidenum">
              <a:rPr lang="en-US" smtClean="0"/>
              <a:t>‹#›</a:t>
            </a:fld>
            <a:endParaRPr lang="en-US"/>
          </a:p>
        </p:txBody>
      </p:sp>
    </p:spTree>
    <p:extLst>
      <p:ext uri="{BB962C8B-B14F-4D97-AF65-F5344CB8AC3E}">
        <p14:creationId xmlns:p14="http://schemas.microsoft.com/office/powerpoint/2010/main" val="2948835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98442B-5953-BD48-ACCD-217D2E40E5DF}" type="datetimeFigureOut">
              <a:rPr lang="en-US" smtClean="0"/>
              <a:t>12/7/2022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48E5D2-0F07-714A-969C-7A1E3D1B4E2A}" type="slidenum">
              <a:rPr lang="en-US" smtClean="0"/>
              <a:t>‹#›</a:t>
            </a:fld>
            <a:endParaRPr lang="en-US"/>
          </a:p>
        </p:txBody>
      </p:sp>
    </p:spTree>
    <p:extLst>
      <p:ext uri="{BB962C8B-B14F-4D97-AF65-F5344CB8AC3E}">
        <p14:creationId xmlns:p14="http://schemas.microsoft.com/office/powerpoint/2010/main" val="2718791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98442B-5953-BD48-ACCD-217D2E40E5DF}" type="datetimeFigureOut">
              <a:rPr lang="en-US" smtClean="0"/>
              <a:t>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48E5D2-0F07-714A-969C-7A1E3D1B4E2A}" type="slidenum">
              <a:rPr lang="en-US" smtClean="0"/>
              <a:t>‹#›</a:t>
            </a:fld>
            <a:endParaRPr lang="en-US"/>
          </a:p>
        </p:txBody>
      </p:sp>
    </p:spTree>
    <p:extLst>
      <p:ext uri="{BB962C8B-B14F-4D97-AF65-F5344CB8AC3E}">
        <p14:creationId xmlns:p14="http://schemas.microsoft.com/office/powerpoint/2010/main" val="3704529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98442B-5953-BD48-ACCD-217D2E40E5DF}" type="datetimeFigureOut">
              <a:rPr lang="en-US" smtClean="0"/>
              <a:t>12/7/2022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A148E5D2-0F07-714A-969C-7A1E3D1B4E2A}" type="slidenum">
              <a:rPr lang="en-US" smtClean="0"/>
              <a:t>‹#›</a:t>
            </a:fld>
            <a:endParaRPr lang="en-US"/>
          </a:p>
        </p:txBody>
      </p:sp>
    </p:spTree>
    <p:extLst>
      <p:ext uri="{BB962C8B-B14F-4D97-AF65-F5344CB8AC3E}">
        <p14:creationId xmlns:p14="http://schemas.microsoft.com/office/powerpoint/2010/main" val="91135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98442B-5953-BD48-ACCD-217D2E40E5DF}"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148E5D2-0F07-714A-969C-7A1E3D1B4E2A}" type="slidenum">
              <a:rPr lang="en-US" smtClean="0"/>
              <a:t>‹#›</a:t>
            </a:fld>
            <a:endParaRPr lang="en-US"/>
          </a:p>
        </p:txBody>
      </p:sp>
    </p:spTree>
    <p:extLst>
      <p:ext uri="{BB962C8B-B14F-4D97-AF65-F5344CB8AC3E}">
        <p14:creationId xmlns:p14="http://schemas.microsoft.com/office/powerpoint/2010/main" val="80088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98442B-5953-BD48-ACCD-217D2E40E5DF}"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148E5D2-0F07-714A-969C-7A1E3D1B4E2A}" type="slidenum">
              <a:rPr lang="en-US" smtClean="0"/>
              <a:t>‹#›</a:t>
            </a:fld>
            <a:endParaRPr lang="en-US"/>
          </a:p>
        </p:txBody>
      </p:sp>
    </p:spTree>
    <p:extLst>
      <p:ext uri="{BB962C8B-B14F-4D97-AF65-F5344CB8AC3E}">
        <p14:creationId xmlns:p14="http://schemas.microsoft.com/office/powerpoint/2010/main" val="2197495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A698442B-5953-BD48-ACCD-217D2E40E5DF}" type="datetimeFigureOut">
              <a:rPr lang="en-US" smtClean="0"/>
              <a:t>12/7/2022</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A148E5D2-0F07-714A-969C-7A1E3D1B4E2A}" type="slidenum">
              <a:rPr lang="en-US" smtClean="0"/>
              <a:t>‹#›</a:t>
            </a:fld>
            <a:endParaRPr lang="en-US"/>
          </a:p>
        </p:txBody>
      </p:sp>
    </p:spTree>
    <p:extLst>
      <p:ext uri="{BB962C8B-B14F-4D97-AF65-F5344CB8AC3E}">
        <p14:creationId xmlns:p14="http://schemas.microsoft.com/office/powerpoint/2010/main" val="328488952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D0B87E-C998-74DF-CCF8-93DFABFB0398}"/>
              </a:ext>
            </a:extLst>
          </p:cNvPr>
          <p:cNvSpPr>
            <a:spLocks noGrp="1"/>
          </p:cNvSpPr>
          <p:nvPr>
            <p:ph type="ctrTitle"/>
          </p:nvPr>
        </p:nvSpPr>
        <p:spPr>
          <a:xfrm>
            <a:off x="1154955" y="1437947"/>
            <a:ext cx="8825658" cy="1828120"/>
          </a:xfrm>
        </p:spPr>
        <p:txBody>
          <a:bodyPr/>
          <a:lstStyle/>
          <a:p>
            <a:r>
              <a:rPr lang="en-US" dirty="0"/>
              <a:t>GetEasy Redesign Mid-Term Project</a:t>
            </a:r>
          </a:p>
        </p:txBody>
      </p:sp>
      <p:sp>
        <p:nvSpPr>
          <p:cNvPr id="4" name="Subtitle 2">
            <a:extLst>
              <a:ext uri="{FF2B5EF4-FFF2-40B4-BE49-F238E27FC236}">
                <a16:creationId xmlns:a16="http://schemas.microsoft.com/office/drawing/2014/main" xmlns="" id="{BFE7C5B5-0F3C-BE17-6755-F80CACEFC1D0}"/>
              </a:ext>
            </a:extLst>
          </p:cNvPr>
          <p:cNvSpPr>
            <a:spLocks noGrp="1"/>
          </p:cNvSpPr>
          <p:nvPr>
            <p:ph type="subTitle" idx="1"/>
          </p:nvPr>
        </p:nvSpPr>
        <p:spPr>
          <a:xfrm>
            <a:off x="1155700" y="3429000"/>
            <a:ext cx="8824913" cy="453980"/>
          </a:xfrm>
        </p:spPr>
        <p:txBody>
          <a:bodyPr>
            <a:normAutofit/>
          </a:bodyPr>
          <a:lstStyle/>
          <a:p>
            <a:r>
              <a:rPr lang="en-US" dirty="0">
                <a:solidFill>
                  <a:schemeClr val="bg1"/>
                </a:solidFill>
              </a:rPr>
              <a:t>CSYE7280 – UX Design</a:t>
            </a:r>
          </a:p>
        </p:txBody>
      </p:sp>
      <p:sp>
        <p:nvSpPr>
          <p:cNvPr id="5" name="Subtitle 2">
            <a:extLst>
              <a:ext uri="{FF2B5EF4-FFF2-40B4-BE49-F238E27FC236}">
                <a16:creationId xmlns:a16="http://schemas.microsoft.com/office/drawing/2014/main" xmlns="" id="{13536CE9-ECD7-9375-73A9-448D0D594740}"/>
              </a:ext>
            </a:extLst>
          </p:cNvPr>
          <p:cNvSpPr txBox="1">
            <a:spLocks/>
          </p:cNvSpPr>
          <p:nvPr/>
        </p:nvSpPr>
        <p:spPr>
          <a:xfrm>
            <a:off x="1154955" y="3973335"/>
            <a:ext cx="8825658" cy="1952691"/>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r>
              <a:rPr lang="en-US" sz="1200" dirty="0">
                <a:latin typeface="+mn-lt"/>
              </a:rPr>
              <a:t>Presented by:</a:t>
            </a:r>
          </a:p>
          <a:p>
            <a:r>
              <a:rPr lang="en-US" sz="1200" dirty="0">
                <a:latin typeface="+mn-lt"/>
              </a:rPr>
              <a:t>Pranjal gupta - </a:t>
            </a:r>
            <a:r>
              <a:rPr lang="en-US" sz="1200" dirty="0">
                <a:effectLst/>
                <a:latin typeface="+mn-lt"/>
              </a:rPr>
              <a:t>001094676</a:t>
            </a:r>
            <a:endParaRPr lang="en-US" sz="1200" dirty="0">
              <a:latin typeface="+mn-lt"/>
            </a:endParaRPr>
          </a:p>
          <a:p>
            <a:r>
              <a:rPr lang="en-US" sz="1200" dirty="0">
                <a:latin typeface="+mn-lt"/>
              </a:rPr>
              <a:t>Noordeep gill - </a:t>
            </a:r>
            <a:r>
              <a:rPr lang="en-US" sz="1200" dirty="0">
                <a:effectLst/>
                <a:latin typeface="+mn-lt"/>
              </a:rPr>
              <a:t>002194664</a:t>
            </a:r>
            <a:endParaRPr lang="en-US" sz="1200" dirty="0">
              <a:latin typeface="+mn-lt"/>
            </a:endParaRPr>
          </a:p>
          <a:p>
            <a:r>
              <a:rPr lang="en-US" sz="1200" dirty="0">
                <a:latin typeface="+mn-lt"/>
              </a:rPr>
              <a:t>Naman Gupta - </a:t>
            </a:r>
            <a:r>
              <a:rPr lang="en-US" sz="1200" dirty="0">
                <a:effectLst/>
                <a:latin typeface="+mn-lt"/>
              </a:rPr>
              <a:t>002142933</a:t>
            </a:r>
            <a:endParaRPr lang="en-US" sz="1200" dirty="0">
              <a:latin typeface="+mn-lt"/>
            </a:endParaRPr>
          </a:p>
          <a:p>
            <a:r>
              <a:rPr lang="en-US" sz="1200" dirty="0">
                <a:latin typeface="+mn-lt"/>
              </a:rPr>
              <a:t>Alisha Angalan - 002102014</a:t>
            </a:r>
          </a:p>
        </p:txBody>
      </p:sp>
    </p:spTree>
    <p:extLst>
      <p:ext uri="{BB962C8B-B14F-4D97-AF65-F5344CB8AC3E}">
        <p14:creationId xmlns:p14="http://schemas.microsoft.com/office/powerpoint/2010/main" val="2745559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9871F3-A7E3-92C0-797A-CA90994EAF78}"/>
              </a:ext>
            </a:extLst>
          </p:cNvPr>
          <p:cNvSpPr>
            <a:spLocks noGrp="1"/>
          </p:cNvSpPr>
          <p:nvPr>
            <p:ph type="ctrTitle"/>
          </p:nvPr>
        </p:nvSpPr>
        <p:spPr>
          <a:xfrm>
            <a:off x="1014278" y="2497895"/>
            <a:ext cx="8825658" cy="1161984"/>
          </a:xfrm>
        </p:spPr>
        <p:txBody>
          <a:bodyPr/>
          <a:lstStyle/>
          <a:p>
            <a:r>
              <a:rPr lang="en-US" dirty="0"/>
              <a:t>Personas</a:t>
            </a:r>
          </a:p>
        </p:txBody>
      </p:sp>
    </p:spTree>
    <p:extLst>
      <p:ext uri="{BB962C8B-B14F-4D97-AF65-F5344CB8AC3E}">
        <p14:creationId xmlns:p14="http://schemas.microsoft.com/office/powerpoint/2010/main" val="1309275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Graphical user interface, application, website&#10;&#10;Description automatically generated">
            <a:extLst>
              <a:ext uri="{FF2B5EF4-FFF2-40B4-BE49-F238E27FC236}">
                <a16:creationId xmlns:a16="http://schemas.microsoft.com/office/drawing/2014/main" xmlns="" id="{EAAD042F-439F-A27F-FCA4-CF005BA921C3}"/>
              </a:ext>
            </a:extLst>
          </p:cNvPr>
          <p:cNvPicPr>
            <a:picLocks noChangeAspect="1"/>
          </p:cNvPicPr>
          <p:nvPr/>
        </p:nvPicPr>
        <p:blipFill>
          <a:blip r:embed="rId2"/>
          <a:stretch>
            <a:fillRect/>
          </a:stretch>
        </p:blipFill>
        <p:spPr>
          <a:xfrm>
            <a:off x="1125416" y="421541"/>
            <a:ext cx="8890781" cy="5776789"/>
          </a:xfrm>
          <a:prstGeom prst="rect">
            <a:avLst/>
          </a:prstGeom>
        </p:spPr>
      </p:pic>
    </p:spTree>
    <p:extLst>
      <p:ext uri="{BB962C8B-B14F-4D97-AF65-F5344CB8AC3E}">
        <p14:creationId xmlns:p14="http://schemas.microsoft.com/office/powerpoint/2010/main" val="2098530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Graphical user interface, application, website&#10;&#10;Description automatically generated">
            <a:extLst>
              <a:ext uri="{FF2B5EF4-FFF2-40B4-BE49-F238E27FC236}">
                <a16:creationId xmlns:a16="http://schemas.microsoft.com/office/drawing/2014/main" xmlns="" id="{5EE06D54-1165-4A8F-7EF2-4CA3474BD167}"/>
              </a:ext>
            </a:extLst>
          </p:cNvPr>
          <p:cNvPicPr>
            <a:picLocks noChangeAspect="1"/>
          </p:cNvPicPr>
          <p:nvPr/>
        </p:nvPicPr>
        <p:blipFill rotWithShape="1">
          <a:blip r:embed="rId2"/>
          <a:srcRect t="1761" r="1" b="30124"/>
          <a:stretch/>
        </p:blipFill>
        <p:spPr>
          <a:xfrm>
            <a:off x="643467" y="643467"/>
            <a:ext cx="10278350" cy="5250896"/>
          </a:xfrm>
          <a:prstGeom prst="rect">
            <a:avLst/>
          </a:prstGeom>
        </p:spPr>
      </p:pic>
    </p:spTree>
    <p:extLst>
      <p:ext uri="{BB962C8B-B14F-4D97-AF65-F5344CB8AC3E}">
        <p14:creationId xmlns:p14="http://schemas.microsoft.com/office/powerpoint/2010/main" val="2568990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Graphical user interface, website&#10;&#10;Description automatically generated">
            <a:extLst>
              <a:ext uri="{FF2B5EF4-FFF2-40B4-BE49-F238E27FC236}">
                <a16:creationId xmlns:a16="http://schemas.microsoft.com/office/drawing/2014/main" xmlns="" id="{0CCB1D85-B429-65AF-9670-1188617105E0}"/>
              </a:ext>
            </a:extLst>
          </p:cNvPr>
          <p:cNvPicPr>
            <a:picLocks noChangeAspect="1"/>
          </p:cNvPicPr>
          <p:nvPr/>
        </p:nvPicPr>
        <p:blipFill>
          <a:blip r:embed="rId2"/>
          <a:stretch>
            <a:fillRect/>
          </a:stretch>
        </p:blipFill>
        <p:spPr>
          <a:xfrm>
            <a:off x="1522412" y="205630"/>
            <a:ext cx="7847011" cy="6552253"/>
          </a:xfrm>
          <a:prstGeom prst="rect">
            <a:avLst/>
          </a:prstGeom>
        </p:spPr>
      </p:pic>
    </p:spTree>
    <p:extLst>
      <p:ext uri="{BB962C8B-B14F-4D97-AF65-F5344CB8AC3E}">
        <p14:creationId xmlns:p14="http://schemas.microsoft.com/office/powerpoint/2010/main" val="3715129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xmlns="" id="{BF125866-52CE-0475-9C94-EA5220B1180C}"/>
              </a:ext>
            </a:extLst>
          </p:cNvPr>
          <p:cNvPicPr>
            <a:picLocks noChangeAspect="1"/>
          </p:cNvPicPr>
          <p:nvPr/>
        </p:nvPicPr>
        <p:blipFill rotWithShape="1">
          <a:blip r:embed="rId2"/>
          <a:srcRect r="1" b="25693"/>
          <a:stretch/>
        </p:blipFill>
        <p:spPr>
          <a:xfrm>
            <a:off x="643467" y="643467"/>
            <a:ext cx="10905066" cy="5571066"/>
          </a:xfrm>
          <a:prstGeom prst="rect">
            <a:avLst/>
          </a:prstGeom>
        </p:spPr>
      </p:pic>
    </p:spTree>
    <p:extLst>
      <p:ext uri="{BB962C8B-B14F-4D97-AF65-F5344CB8AC3E}">
        <p14:creationId xmlns:p14="http://schemas.microsoft.com/office/powerpoint/2010/main" val="952842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186961-6021-9786-A65E-A010C9C309C9}"/>
              </a:ext>
            </a:extLst>
          </p:cNvPr>
          <p:cNvSpPr>
            <a:spLocks noGrp="1"/>
          </p:cNvSpPr>
          <p:nvPr>
            <p:ph type="title"/>
          </p:nvPr>
        </p:nvSpPr>
        <p:spPr>
          <a:xfrm>
            <a:off x="1349264" y="1065108"/>
            <a:ext cx="8761413" cy="706964"/>
          </a:xfrm>
        </p:spPr>
        <p:txBody>
          <a:bodyPr/>
          <a:lstStyle/>
          <a:p>
            <a:r>
              <a:rPr lang="en-US" dirty="0"/>
              <a:t>User needs</a:t>
            </a:r>
          </a:p>
        </p:txBody>
      </p:sp>
      <p:sp>
        <p:nvSpPr>
          <p:cNvPr id="3" name="Content Placeholder 2">
            <a:extLst>
              <a:ext uri="{FF2B5EF4-FFF2-40B4-BE49-F238E27FC236}">
                <a16:creationId xmlns:a16="http://schemas.microsoft.com/office/drawing/2014/main" xmlns="" id="{A6B6438C-1197-EC40-9356-25380C506A67}"/>
              </a:ext>
            </a:extLst>
          </p:cNvPr>
          <p:cNvSpPr>
            <a:spLocks noGrp="1"/>
          </p:cNvSpPr>
          <p:nvPr>
            <p:ph idx="1"/>
          </p:nvPr>
        </p:nvSpPr>
        <p:spPr/>
        <p:txBody>
          <a:bodyPr>
            <a:normAutofit lnSpcReduction="10000"/>
          </a:bodyPr>
          <a:lstStyle/>
          <a:p>
            <a:r>
              <a:rPr lang="en-US" dirty="0">
                <a:solidFill>
                  <a:srgbClr val="404040"/>
                </a:solidFill>
                <a:effectLst/>
              </a:rPr>
              <a:t>Clean and consistent UI and design</a:t>
            </a:r>
          </a:p>
          <a:p>
            <a:r>
              <a:rPr lang="en-US" dirty="0">
                <a:solidFill>
                  <a:srgbClr val="404040"/>
                </a:solidFill>
                <a:effectLst/>
              </a:rPr>
              <a:t>Instant delivery for users like working people</a:t>
            </a:r>
          </a:p>
          <a:p>
            <a:r>
              <a:rPr lang="en-US" dirty="0">
                <a:solidFill>
                  <a:srgbClr val="404040"/>
                </a:solidFill>
                <a:effectLst/>
              </a:rPr>
              <a:t>Scheduling the orders for future delivery</a:t>
            </a:r>
          </a:p>
          <a:p>
            <a:r>
              <a:rPr lang="en-US" dirty="0">
                <a:solidFill>
                  <a:srgbClr val="404040"/>
                </a:solidFill>
              </a:rPr>
              <a:t>Mobile-friendly &amp; optimized UI design</a:t>
            </a:r>
          </a:p>
          <a:p>
            <a:r>
              <a:rPr lang="en-US" dirty="0">
                <a:solidFill>
                  <a:srgbClr val="404040"/>
                </a:solidFill>
                <a:effectLst/>
              </a:rPr>
              <a:t>Easy sign-in and sign-up process in addition to guest sign in</a:t>
            </a:r>
          </a:p>
          <a:p>
            <a:r>
              <a:rPr lang="en-US" dirty="0">
                <a:solidFill>
                  <a:srgbClr val="404040"/>
                </a:solidFill>
                <a:effectLst/>
              </a:rPr>
              <a:t>Editing the placed order cart till the shopping is started for the</a:t>
            </a:r>
            <a:r>
              <a:rPr lang="en-US" dirty="0">
                <a:solidFill>
                  <a:srgbClr val="404040"/>
                </a:solidFill>
              </a:rPr>
              <a:t> </a:t>
            </a:r>
            <a:r>
              <a:rPr lang="en-US" dirty="0">
                <a:solidFill>
                  <a:srgbClr val="404040"/>
                </a:solidFill>
                <a:effectLst/>
              </a:rPr>
              <a:t>scheduled order</a:t>
            </a:r>
          </a:p>
          <a:p>
            <a:r>
              <a:rPr lang="en-US" dirty="0">
                <a:solidFill>
                  <a:srgbClr val="404040"/>
                </a:solidFill>
                <a:effectLst/>
              </a:rPr>
              <a:t>Live update for store and inventory out-of-stock items</a:t>
            </a:r>
          </a:p>
          <a:p>
            <a:r>
              <a:rPr lang="en-US" dirty="0">
                <a:solidFill>
                  <a:srgbClr val="404040"/>
                </a:solidFill>
                <a:effectLst/>
              </a:rPr>
              <a:t>Live chat with the shopper and easy customer support</a:t>
            </a:r>
          </a:p>
          <a:p>
            <a:pPr marL="0" indent="0">
              <a:buNone/>
            </a:pPr>
            <a:endParaRPr lang="en-US" dirty="0"/>
          </a:p>
        </p:txBody>
      </p:sp>
    </p:spTree>
    <p:extLst>
      <p:ext uri="{BB962C8B-B14F-4D97-AF65-F5344CB8AC3E}">
        <p14:creationId xmlns:p14="http://schemas.microsoft.com/office/powerpoint/2010/main" val="1471817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E458C6-1AF5-C096-B829-079A85433CDC}"/>
              </a:ext>
            </a:extLst>
          </p:cNvPr>
          <p:cNvSpPr>
            <a:spLocks noGrp="1"/>
          </p:cNvSpPr>
          <p:nvPr>
            <p:ph type="ctrTitle"/>
          </p:nvPr>
        </p:nvSpPr>
        <p:spPr>
          <a:xfrm>
            <a:off x="1366990" y="1635907"/>
            <a:ext cx="8825658" cy="2677648"/>
          </a:xfrm>
        </p:spPr>
        <p:txBody>
          <a:bodyPr/>
          <a:lstStyle/>
          <a:p>
            <a:r>
              <a:rPr lang="en-US" dirty="0"/>
              <a:t>Research Methods</a:t>
            </a:r>
          </a:p>
        </p:txBody>
      </p:sp>
    </p:spTree>
    <p:extLst>
      <p:ext uri="{BB962C8B-B14F-4D97-AF65-F5344CB8AC3E}">
        <p14:creationId xmlns:p14="http://schemas.microsoft.com/office/powerpoint/2010/main" val="845757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20DBB9-851B-8BF5-FA43-740BBD44BECE}"/>
              </a:ext>
            </a:extLst>
          </p:cNvPr>
          <p:cNvSpPr>
            <a:spLocks noGrp="1"/>
          </p:cNvSpPr>
          <p:nvPr>
            <p:ph type="title"/>
          </p:nvPr>
        </p:nvSpPr>
        <p:spPr/>
        <p:txBody>
          <a:bodyPr/>
          <a:lstStyle/>
          <a:p>
            <a:r>
              <a:rPr lang="en-US" dirty="0"/>
              <a:t>Competitive Analysis</a:t>
            </a:r>
          </a:p>
        </p:txBody>
      </p:sp>
      <p:sp>
        <p:nvSpPr>
          <p:cNvPr id="3" name="Content Placeholder 2">
            <a:extLst>
              <a:ext uri="{FF2B5EF4-FFF2-40B4-BE49-F238E27FC236}">
                <a16:creationId xmlns:a16="http://schemas.microsoft.com/office/drawing/2014/main" xmlns="" id="{559BB3BF-67F7-0F47-124B-D715845C7DD7}"/>
              </a:ext>
            </a:extLst>
          </p:cNvPr>
          <p:cNvSpPr>
            <a:spLocks noGrp="1"/>
          </p:cNvSpPr>
          <p:nvPr>
            <p:ph idx="1"/>
          </p:nvPr>
        </p:nvSpPr>
        <p:spPr>
          <a:xfrm>
            <a:off x="832191" y="2239618"/>
            <a:ext cx="10527617" cy="4041913"/>
          </a:xfrm>
        </p:spPr>
        <p:txBody>
          <a:bodyPr>
            <a:normAutofit fontScale="85000" lnSpcReduction="20000"/>
          </a:bodyPr>
          <a:lstStyle/>
          <a:p>
            <a:r>
              <a:rPr lang="en-US" sz="2400" dirty="0">
                <a:latin typeface="+mn-lt"/>
              </a:rPr>
              <a:t>Technique </a:t>
            </a:r>
            <a:r>
              <a:rPr lang="en-US" sz="2400" i="0" dirty="0">
                <a:effectLst/>
                <a:latin typeface="+mn-lt"/>
              </a:rPr>
              <a:t>use to understand the competition, identify opportunities, and find an edge. </a:t>
            </a:r>
          </a:p>
          <a:p>
            <a:r>
              <a:rPr lang="en-US" sz="2400" i="0" dirty="0">
                <a:effectLst/>
                <a:latin typeface="+mn-lt"/>
              </a:rPr>
              <a:t>Provides UX design teams with valuable insights to develop a UX strategy that</a:t>
            </a:r>
          </a:p>
          <a:p>
            <a:pPr marL="0" indent="0">
              <a:buNone/>
            </a:pPr>
            <a:r>
              <a:rPr lang="en-US" sz="2400" i="0" dirty="0">
                <a:effectLst/>
                <a:latin typeface="+mn-lt"/>
              </a:rPr>
              <a:t>     enhances a product’s user experience and business value.</a:t>
            </a:r>
          </a:p>
          <a:p>
            <a:r>
              <a:rPr lang="en-US" sz="2400" dirty="0">
                <a:latin typeface="+mn-lt"/>
              </a:rPr>
              <a:t>Helps to </a:t>
            </a:r>
            <a:r>
              <a:rPr lang="en-US" sz="2400" i="0" dirty="0">
                <a:effectLst/>
                <a:latin typeface="+mn-lt"/>
              </a:rPr>
              <a:t>Develop a UX strategy and prioritize the design process</a:t>
            </a:r>
          </a:p>
          <a:p>
            <a:r>
              <a:rPr lang="en-US" sz="2400" i="0" dirty="0">
                <a:effectLst/>
                <a:latin typeface="+mn-lt"/>
              </a:rPr>
              <a:t>Discover how competitors solve similar usability issues</a:t>
            </a:r>
          </a:p>
          <a:p>
            <a:r>
              <a:rPr lang="en-US" sz="2400" i="0" dirty="0">
                <a:effectLst/>
                <a:latin typeface="+mn-lt"/>
              </a:rPr>
              <a:t>Determine competition strengths and weaknesses</a:t>
            </a:r>
          </a:p>
          <a:p>
            <a:r>
              <a:rPr lang="en-US" sz="2400" i="0" dirty="0">
                <a:effectLst/>
                <a:latin typeface="+mn-lt"/>
              </a:rPr>
              <a:t>Learn about trends and innovation</a:t>
            </a:r>
          </a:p>
          <a:p>
            <a:r>
              <a:rPr lang="en-US" sz="2400" i="0" dirty="0">
                <a:effectLst/>
                <a:latin typeface="+mn-lt"/>
              </a:rPr>
              <a:t>Building a new Product or Feature</a:t>
            </a:r>
          </a:p>
          <a:p>
            <a:r>
              <a:rPr lang="en-US" sz="2400" i="0" dirty="0">
                <a:effectLst/>
                <a:latin typeface="+mn-lt"/>
              </a:rPr>
              <a:t>Identify Market Gaps</a:t>
            </a:r>
          </a:p>
          <a:p>
            <a:r>
              <a:rPr lang="en-US" sz="2400" i="0" dirty="0">
                <a:effectLst/>
                <a:latin typeface="+mn-lt"/>
              </a:rPr>
              <a:t>Support Research</a:t>
            </a:r>
          </a:p>
          <a:p>
            <a:endParaRPr lang="en-US" sz="2000" dirty="0">
              <a:solidFill>
                <a:schemeClr val="tx1"/>
              </a:solidFill>
            </a:endParaRPr>
          </a:p>
        </p:txBody>
      </p:sp>
    </p:spTree>
    <p:extLst>
      <p:ext uri="{BB962C8B-B14F-4D97-AF65-F5344CB8AC3E}">
        <p14:creationId xmlns:p14="http://schemas.microsoft.com/office/powerpoint/2010/main" val="1200862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9D0EBE-6F7A-5B57-8BA1-F61F648B55F0}"/>
              </a:ext>
            </a:extLst>
          </p:cNvPr>
          <p:cNvSpPr>
            <a:spLocks noGrp="1"/>
          </p:cNvSpPr>
          <p:nvPr>
            <p:ph type="title"/>
          </p:nvPr>
        </p:nvSpPr>
        <p:spPr/>
        <p:txBody>
          <a:bodyPr/>
          <a:lstStyle/>
          <a:p>
            <a:r>
              <a:rPr lang="en-US" dirty="0"/>
              <a:t>Competitive Analysis</a:t>
            </a:r>
          </a:p>
        </p:txBody>
      </p:sp>
      <p:sp>
        <p:nvSpPr>
          <p:cNvPr id="3" name="Content Placeholder 2">
            <a:extLst>
              <a:ext uri="{FF2B5EF4-FFF2-40B4-BE49-F238E27FC236}">
                <a16:creationId xmlns:a16="http://schemas.microsoft.com/office/drawing/2014/main" xmlns="" id="{77CB9E2F-BCA7-FA58-83C7-5EDB896FB766}"/>
              </a:ext>
            </a:extLst>
          </p:cNvPr>
          <p:cNvSpPr>
            <a:spLocks noGrp="1"/>
          </p:cNvSpPr>
          <p:nvPr>
            <p:ph idx="1"/>
          </p:nvPr>
        </p:nvSpPr>
        <p:spPr>
          <a:xfrm>
            <a:off x="1154954" y="2315688"/>
            <a:ext cx="8825659" cy="3704112"/>
          </a:xfrm>
        </p:spPr>
        <p:txBody>
          <a:bodyPr/>
          <a:lstStyle/>
          <a:p>
            <a:r>
              <a:rPr lang="en-US" dirty="0"/>
              <a:t>This analysis was done at start of the process. </a:t>
            </a:r>
          </a:p>
          <a:p>
            <a:r>
              <a:rPr lang="en-US" dirty="0"/>
              <a:t>We analyzed competitors like </a:t>
            </a:r>
            <a:r>
              <a:rPr lang="en-US" dirty="0" err="1"/>
              <a:t>Getir</a:t>
            </a:r>
            <a:r>
              <a:rPr lang="en-US" dirty="0"/>
              <a:t> and Instacart and made an analysis of its drawbacks and possible areas of improvements.</a:t>
            </a:r>
          </a:p>
          <a:p>
            <a:r>
              <a:rPr lang="en-US" dirty="0"/>
              <a:t>For example, guest check out process, adding payment method through scanning of card, etc.</a:t>
            </a:r>
          </a:p>
          <a:p>
            <a:r>
              <a:rPr lang="en-US" dirty="0"/>
              <a:t>We decided to include the drawbacks as product features in our application and implemented them in our design.</a:t>
            </a:r>
          </a:p>
        </p:txBody>
      </p:sp>
    </p:spTree>
    <p:extLst>
      <p:ext uri="{BB962C8B-B14F-4D97-AF65-F5344CB8AC3E}">
        <p14:creationId xmlns:p14="http://schemas.microsoft.com/office/powerpoint/2010/main" val="226909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08BFFA-C08F-B9A7-9BEF-80EC25924E69}"/>
              </a:ext>
            </a:extLst>
          </p:cNvPr>
          <p:cNvSpPr>
            <a:spLocks noGrp="1"/>
          </p:cNvSpPr>
          <p:nvPr>
            <p:ph type="title"/>
          </p:nvPr>
        </p:nvSpPr>
        <p:spPr/>
        <p:txBody>
          <a:bodyPr/>
          <a:lstStyle/>
          <a:p>
            <a:r>
              <a:rPr lang="en-US" dirty="0"/>
              <a:t>Prototype Feedback &amp; Testing</a:t>
            </a:r>
          </a:p>
        </p:txBody>
      </p:sp>
      <p:sp>
        <p:nvSpPr>
          <p:cNvPr id="3" name="Content Placeholder 2">
            <a:extLst>
              <a:ext uri="{FF2B5EF4-FFF2-40B4-BE49-F238E27FC236}">
                <a16:creationId xmlns:a16="http://schemas.microsoft.com/office/drawing/2014/main" xmlns="" id="{F0333385-876D-1E29-FF6D-E1B6505A811D}"/>
              </a:ext>
            </a:extLst>
          </p:cNvPr>
          <p:cNvSpPr>
            <a:spLocks noGrp="1"/>
          </p:cNvSpPr>
          <p:nvPr>
            <p:ph idx="1"/>
          </p:nvPr>
        </p:nvSpPr>
        <p:spPr/>
        <p:txBody>
          <a:bodyPr/>
          <a:lstStyle/>
          <a:p>
            <a:r>
              <a:rPr lang="en-US" dirty="0">
                <a:latin typeface="+mn-lt"/>
              </a:rPr>
              <a:t>C</a:t>
            </a:r>
            <a:r>
              <a:rPr lang="en-US" b="0" i="0" dirty="0">
                <a:effectLst/>
                <a:latin typeface="+mn-lt"/>
              </a:rPr>
              <a:t>reates a design mock-up or a feature prototype </a:t>
            </a:r>
          </a:p>
          <a:p>
            <a:r>
              <a:rPr lang="en-US" dirty="0">
                <a:latin typeface="+mn-lt"/>
              </a:rPr>
              <a:t>G</a:t>
            </a:r>
            <a:r>
              <a:rPr lang="en-US" b="0" i="0" dirty="0">
                <a:effectLst/>
                <a:latin typeface="+mn-lt"/>
              </a:rPr>
              <a:t>athers feedback from your target audience on what to keep and what does not work for them</a:t>
            </a:r>
          </a:p>
          <a:p>
            <a:r>
              <a:rPr lang="en-US" b="0" i="0" dirty="0">
                <a:effectLst/>
                <a:latin typeface="+mn-lt"/>
              </a:rPr>
              <a:t>Identifies potential issues or validate product decisions.</a:t>
            </a:r>
            <a:endParaRPr lang="en-US" dirty="0">
              <a:latin typeface="+mn-lt"/>
            </a:endParaRPr>
          </a:p>
          <a:p>
            <a:r>
              <a:rPr lang="en-US" b="0" i="0" dirty="0">
                <a:effectLst/>
                <a:latin typeface="+mn-lt"/>
              </a:rPr>
              <a:t>Gathers insights for the current product and learn how it can be modified to best meet the users’ needs, whether that’s a product walkthrough or added in-product widgets.</a:t>
            </a:r>
          </a:p>
          <a:p>
            <a:r>
              <a:rPr lang="en-US" dirty="0"/>
              <a:t>We incorporated this method by making high fidelity wireframes and prototypes using </a:t>
            </a:r>
            <a:r>
              <a:rPr lang="en-US" dirty="0" err="1"/>
              <a:t>Moqups</a:t>
            </a:r>
            <a:r>
              <a:rPr lang="en-US" dirty="0"/>
              <a:t> and Figma.</a:t>
            </a:r>
          </a:p>
          <a:p>
            <a:pPr marL="0" indent="0">
              <a:buNone/>
            </a:pPr>
            <a:endParaRPr lang="en-US" b="0" i="0" dirty="0">
              <a:effectLst/>
              <a:latin typeface="+mn-lt"/>
            </a:endParaRPr>
          </a:p>
          <a:p>
            <a:pPr marL="0" indent="0">
              <a:buNone/>
            </a:pPr>
            <a:endParaRPr lang="en-US" dirty="0"/>
          </a:p>
        </p:txBody>
      </p:sp>
    </p:spTree>
    <p:extLst>
      <p:ext uri="{BB962C8B-B14F-4D97-AF65-F5344CB8AC3E}">
        <p14:creationId xmlns:p14="http://schemas.microsoft.com/office/powerpoint/2010/main" val="262562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81B685-0CF0-67BD-5296-26BD771A0281}"/>
              </a:ext>
            </a:extLst>
          </p:cNvPr>
          <p:cNvSpPr>
            <a:spLocks noGrp="1"/>
          </p:cNvSpPr>
          <p:nvPr>
            <p:ph type="title"/>
          </p:nvPr>
        </p:nvSpPr>
        <p:spPr/>
        <p:txBody>
          <a:bodyPr/>
          <a:lstStyle/>
          <a:p>
            <a:r>
              <a:rPr lang="en-US" dirty="0"/>
              <a:t>Summary &amp; Overview:</a:t>
            </a:r>
          </a:p>
        </p:txBody>
      </p:sp>
      <p:sp>
        <p:nvSpPr>
          <p:cNvPr id="3" name="Content Placeholder 2">
            <a:extLst>
              <a:ext uri="{FF2B5EF4-FFF2-40B4-BE49-F238E27FC236}">
                <a16:creationId xmlns:a16="http://schemas.microsoft.com/office/drawing/2014/main" xmlns="" id="{75430A2D-9FF5-BBD9-28B2-9AF6CD882A0F}"/>
              </a:ext>
            </a:extLst>
          </p:cNvPr>
          <p:cNvSpPr>
            <a:spLocks noGrp="1"/>
          </p:cNvSpPr>
          <p:nvPr>
            <p:ph idx="1"/>
          </p:nvPr>
        </p:nvSpPr>
        <p:spPr>
          <a:xfrm>
            <a:off x="1154954" y="2640974"/>
            <a:ext cx="8825659" cy="3778876"/>
          </a:xfrm>
        </p:spPr>
        <p:txBody>
          <a:bodyPr/>
          <a:lstStyle/>
          <a:p>
            <a:r>
              <a:rPr lang="en-US" dirty="0"/>
              <a:t>GetEasy is an online grocery delivery platform.</a:t>
            </a:r>
          </a:p>
          <a:p>
            <a:r>
              <a:rPr lang="en-US" dirty="0"/>
              <a:t>The application provides instant delivery where they ship products within 15 minutes.</a:t>
            </a:r>
          </a:p>
          <a:p>
            <a:r>
              <a:rPr lang="en-US" dirty="0"/>
              <a:t>It also provides the service where they allow customers to select groceries from various retailers and have them delivered by personal shoppers. </a:t>
            </a:r>
          </a:p>
          <a:p>
            <a:r>
              <a:rPr lang="en-US" dirty="0"/>
              <a:t>The platform works together with local warehouse operators as well as popular retailers.</a:t>
            </a:r>
          </a:p>
          <a:p>
            <a:endParaRPr lang="en-US" dirty="0"/>
          </a:p>
        </p:txBody>
      </p:sp>
    </p:spTree>
    <p:extLst>
      <p:ext uri="{BB962C8B-B14F-4D97-AF65-F5344CB8AC3E}">
        <p14:creationId xmlns:p14="http://schemas.microsoft.com/office/powerpoint/2010/main" val="3744260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010311-0DDD-970C-F547-91636A9372D9}"/>
              </a:ext>
            </a:extLst>
          </p:cNvPr>
          <p:cNvSpPr>
            <a:spLocks noGrp="1"/>
          </p:cNvSpPr>
          <p:nvPr>
            <p:ph type="title"/>
          </p:nvPr>
        </p:nvSpPr>
        <p:spPr/>
        <p:txBody>
          <a:bodyPr/>
          <a:lstStyle/>
          <a:p>
            <a:r>
              <a:rPr lang="en-US" dirty="0"/>
              <a:t>Card Sorting</a:t>
            </a:r>
          </a:p>
        </p:txBody>
      </p:sp>
      <p:sp>
        <p:nvSpPr>
          <p:cNvPr id="3" name="Content Placeholder 2">
            <a:extLst>
              <a:ext uri="{FF2B5EF4-FFF2-40B4-BE49-F238E27FC236}">
                <a16:creationId xmlns:a16="http://schemas.microsoft.com/office/drawing/2014/main" xmlns="" id="{55ED6CCC-62F0-7143-0B53-7F9EAF4D5303}"/>
              </a:ext>
            </a:extLst>
          </p:cNvPr>
          <p:cNvSpPr>
            <a:spLocks noGrp="1"/>
          </p:cNvSpPr>
          <p:nvPr>
            <p:ph idx="1"/>
          </p:nvPr>
        </p:nvSpPr>
        <p:spPr>
          <a:xfrm>
            <a:off x="954929" y="2303463"/>
            <a:ext cx="8825659" cy="3416300"/>
          </a:xfrm>
        </p:spPr>
        <p:txBody>
          <a:bodyPr>
            <a:normAutofit/>
          </a:bodyPr>
          <a:lstStyle/>
          <a:p>
            <a:r>
              <a:rPr lang="en-US" dirty="0">
                <a:solidFill>
                  <a:srgbClr val="202124"/>
                </a:solidFill>
                <a:effectLst/>
              </a:rPr>
              <a:t>Card sorting is a UX research method in which study participants group individual labels written on notecards according to criteria that make sense to them.</a:t>
            </a:r>
          </a:p>
          <a:p>
            <a:r>
              <a:rPr lang="en-US" dirty="0">
                <a:solidFill>
                  <a:srgbClr val="202124"/>
                </a:solidFill>
                <a:effectLst/>
              </a:rPr>
              <a:t>Card sorting should be done </a:t>
            </a:r>
            <a:r>
              <a:rPr lang="en-US" dirty="0">
                <a:solidFill>
                  <a:srgbClr val="2B2517"/>
                </a:solidFill>
                <a:effectLst/>
              </a:rPr>
              <a:t>when you’ve got the</a:t>
            </a:r>
            <a:r>
              <a:rPr lang="en-US" dirty="0">
                <a:solidFill>
                  <a:srgbClr val="202124"/>
                </a:solidFill>
              </a:rPr>
              <a:t> </a:t>
            </a:r>
            <a:r>
              <a:rPr lang="en-US" dirty="0">
                <a:solidFill>
                  <a:srgbClr val="2B2517"/>
                </a:solidFill>
                <a:effectLst/>
              </a:rPr>
              <a:t>information you need to organize, but you’re just not sure exactly how to organize it.</a:t>
            </a:r>
          </a:p>
          <a:p>
            <a:r>
              <a:rPr lang="en-US" dirty="0">
                <a:solidFill>
                  <a:srgbClr val="404040"/>
                </a:solidFill>
                <a:effectLst/>
              </a:rPr>
              <a:t>The different techniques of card sorting are:</a:t>
            </a:r>
          </a:p>
          <a:p>
            <a:r>
              <a:rPr lang="en-US" dirty="0">
                <a:solidFill>
                  <a:srgbClr val="404040"/>
                </a:solidFill>
                <a:effectLst/>
              </a:rPr>
              <a:t>Open card sorting</a:t>
            </a:r>
          </a:p>
          <a:p>
            <a:r>
              <a:rPr lang="en-US" dirty="0">
                <a:solidFill>
                  <a:srgbClr val="404040"/>
                </a:solidFill>
                <a:effectLst/>
              </a:rPr>
              <a:t>Closed card sorting</a:t>
            </a:r>
          </a:p>
        </p:txBody>
      </p:sp>
    </p:spTree>
    <p:extLst>
      <p:ext uri="{BB962C8B-B14F-4D97-AF65-F5344CB8AC3E}">
        <p14:creationId xmlns:p14="http://schemas.microsoft.com/office/powerpoint/2010/main" val="1184090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A481C2-8E69-078C-D96F-EDE6F2D6D3AF}"/>
              </a:ext>
            </a:extLst>
          </p:cNvPr>
          <p:cNvSpPr>
            <a:spLocks noGrp="1"/>
          </p:cNvSpPr>
          <p:nvPr>
            <p:ph type="title"/>
          </p:nvPr>
        </p:nvSpPr>
        <p:spPr/>
        <p:txBody>
          <a:bodyPr/>
          <a:lstStyle/>
          <a:p>
            <a:r>
              <a:rPr lang="en-US" dirty="0"/>
              <a:t>Open Card Sorting</a:t>
            </a:r>
          </a:p>
        </p:txBody>
      </p:sp>
      <p:sp>
        <p:nvSpPr>
          <p:cNvPr id="3" name="Content Placeholder 2">
            <a:extLst>
              <a:ext uri="{FF2B5EF4-FFF2-40B4-BE49-F238E27FC236}">
                <a16:creationId xmlns:a16="http://schemas.microsoft.com/office/drawing/2014/main" xmlns="" id="{0B3C66E3-D769-D58D-1EAE-EC46C87D1F31}"/>
              </a:ext>
            </a:extLst>
          </p:cNvPr>
          <p:cNvSpPr>
            <a:spLocks noGrp="1"/>
          </p:cNvSpPr>
          <p:nvPr>
            <p:ph idx="1"/>
          </p:nvPr>
        </p:nvSpPr>
        <p:spPr/>
        <p:txBody>
          <a:bodyPr>
            <a:normAutofit/>
          </a:bodyPr>
          <a:lstStyle/>
          <a:p>
            <a:r>
              <a:rPr lang="en-US" dirty="0">
                <a:solidFill>
                  <a:srgbClr val="333333"/>
                </a:solidFill>
                <a:effectLst/>
              </a:rPr>
              <a:t>Users are free to assign whatever names they want to the groups they’ve created with the cards in the stack.</a:t>
            </a:r>
          </a:p>
          <a:p>
            <a:r>
              <a:rPr lang="en-US" dirty="0">
                <a:solidFill>
                  <a:srgbClr val="2B2B2B"/>
                </a:solidFill>
                <a:effectLst/>
              </a:rPr>
              <a:t>User is given a stack of cards that are pre-filled out with topics, then they group these cards.</a:t>
            </a:r>
          </a:p>
          <a:p>
            <a:r>
              <a:rPr lang="en-US" dirty="0">
                <a:solidFill>
                  <a:srgbClr val="2B2B2B"/>
                </a:solidFill>
                <a:effectLst/>
              </a:rPr>
              <a:t>After that, the participant creates labels for the groups that they chose.</a:t>
            </a:r>
          </a:p>
          <a:p>
            <a:r>
              <a:rPr lang="en-US" dirty="0">
                <a:solidFill>
                  <a:srgbClr val="333333"/>
                </a:solidFill>
                <a:effectLst/>
              </a:rPr>
              <a:t>Useful </a:t>
            </a:r>
            <a:r>
              <a:rPr lang="en-US" dirty="0">
                <a:solidFill>
                  <a:srgbClr val="2B2B2B"/>
                </a:solidFill>
                <a:effectLst/>
              </a:rPr>
              <a:t>to design a new website or improve an existing one</a:t>
            </a:r>
          </a:p>
          <a:p>
            <a:r>
              <a:rPr lang="en-US" dirty="0">
                <a:solidFill>
                  <a:srgbClr val="2B2B2B"/>
                </a:solidFill>
                <a:effectLst/>
              </a:rPr>
              <a:t>The analysis helps to see whether the website structure matches up with how people would organize the same information.</a:t>
            </a:r>
          </a:p>
        </p:txBody>
      </p:sp>
    </p:spTree>
    <p:extLst>
      <p:ext uri="{BB962C8B-B14F-4D97-AF65-F5344CB8AC3E}">
        <p14:creationId xmlns:p14="http://schemas.microsoft.com/office/powerpoint/2010/main" val="425702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644949-D4D4-C254-C394-5C7A8F7D8A34}"/>
              </a:ext>
            </a:extLst>
          </p:cNvPr>
          <p:cNvSpPr>
            <a:spLocks noGrp="1"/>
          </p:cNvSpPr>
          <p:nvPr>
            <p:ph type="title"/>
          </p:nvPr>
        </p:nvSpPr>
        <p:spPr/>
        <p:txBody>
          <a:bodyPr/>
          <a:lstStyle/>
          <a:p>
            <a:r>
              <a:rPr lang="en-US" dirty="0"/>
              <a:t>Closed Card Sorting</a:t>
            </a:r>
          </a:p>
        </p:txBody>
      </p:sp>
      <p:sp>
        <p:nvSpPr>
          <p:cNvPr id="3" name="Content Placeholder 2">
            <a:extLst>
              <a:ext uri="{FF2B5EF4-FFF2-40B4-BE49-F238E27FC236}">
                <a16:creationId xmlns:a16="http://schemas.microsoft.com/office/drawing/2014/main" xmlns="" id="{24512BB7-9AE1-6C81-CACA-4D5C3E02C297}"/>
              </a:ext>
            </a:extLst>
          </p:cNvPr>
          <p:cNvSpPr>
            <a:spLocks noGrp="1"/>
          </p:cNvSpPr>
          <p:nvPr>
            <p:ph idx="1"/>
          </p:nvPr>
        </p:nvSpPr>
        <p:spPr/>
        <p:txBody>
          <a:bodyPr/>
          <a:lstStyle/>
          <a:p>
            <a:r>
              <a:rPr lang="en-US" dirty="0">
                <a:solidFill>
                  <a:srgbClr val="333333"/>
                </a:solidFill>
                <a:effectLst/>
              </a:rPr>
              <a:t>Users are given a predetermined set of category names and are asked</a:t>
            </a:r>
            <a:r>
              <a:rPr lang="en-US" dirty="0">
                <a:solidFill>
                  <a:srgbClr val="333333"/>
                </a:solidFill>
              </a:rPr>
              <a:t> </a:t>
            </a:r>
            <a:r>
              <a:rPr lang="en-US" dirty="0">
                <a:solidFill>
                  <a:srgbClr val="333333"/>
                </a:solidFill>
                <a:effectLst/>
              </a:rPr>
              <a:t>to organize the individual cards into these categories.</a:t>
            </a:r>
          </a:p>
          <a:p>
            <a:r>
              <a:rPr lang="en-US" dirty="0">
                <a:solidFill>
                  <a:srgbClr val="333333"/>
                </a:solidFill>
                <a:effectLst/>
              </a:rPr>
              <a:t>Does not reveal how users conceptualize a set of topics. Instead, it is</a:t>
            </a:r>
            <a:r>
              <a:rPr lang="en-US" dirty="0">
                <a:solidFill>
                  <a:srgbClr val="333333"/>
                </a:solidFill>
              </a:rPr>
              <a:t> </a:t>
            </a:r>
            <a:r>
              <a:rPr lang="en-US" dirty="0">
                <a:solidFill>
                  <a:srgbClr val="333333"/>
                </a:solidFill>
                <a:effectLst/>
              </a:rPr>
              <a:t>used to evaluate how well an existing category structure supports the</a:t>
            </a:r>
            <a:r>
              <a:rPr lang="en-US" dirty="0">
                <a:solidFill>
                  <a:srgbClr val="333333"/>
                </a:solidFill>
              </a:rPr>
              <a:t> </a:t>
            </a:r>
            <a:r>
              <a:rPr lang="en-US" dirty="0">
                <a:solidFill>
                  <a:srgbClr val="333333"/>
                </a:solidFill>
                <a:effectLst/>
              </a:rPr>
              <a:t>content, from a user’s perspective.</a:t>
            </a:r>
          </a:p>
          <a:p>
            <a:r>
              <a:rPr lang="en-US" dirty="0">
                <a:solidFill>
                  <a:srgbClr val="2B2B2B"/>
                </a:solidFill>
                <a:effectLst/>
              </a:rPr>
              <a:t>Helps to understand how well an existing category structure supports</a:t>
            </a:r>
            <a:r>
              <a:rPr lang="en-US" dirty="0">
                <a:solidFill>
                  <a:srgbClr val="2B2B2B"/>
                </a:solidFill>
              </a:rPr>
              <a:t> </a:t>
            </a:r>
            <a:r>
              <a:rPr lang="en-US" dirty="0">
                <a:solidFill>
                  <a:srgbClr val="2B2B2B"/>
                </a:solidFill>
                <a:effectLst/>
              </a:rPr>
              <a:t>the content.</a:t>
            </a:r>
          </a:p>
          <a:p>
            <a:r>
              <a:rPr lang="en-US" dirty="0">
                <a:solidFill>
                  <a:srgbClr val="2B2B2B"/>
                </a:solidFill>
                <a:effectLst/>
              </a:rPr>
              <a:t>Closed card sorting works best for prioritizing and ranking features.</a:t>
            </a:r>
          </a:p>
        </p:txBody>
      </p:sp>
    </p:spTree>
    <p:extLst>
      <p:ext uri="{BB962C8B-B14F-4D97-AF65-F5344CB8AC3E}">
        <p14:creationId xmlns:p14="http://schemas.microsoft.com/office/powerpoint/2010/main" val="25644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5B4635-B95F-78FE-8523-7CDCD3ECF6FA}"/>
              </a:ext>
            </a:extLst>
          </p:cNvPr>
          <p:cNvSpPr>
            <a:spLocks noGrp="1"/>
          </p:cNvSpPr>
          <p:nvPr>
            <p:ph type="title"/>
          </p:nvPr>
        </p:nvSpPr>
        <p:spPr>
          <a:xfrm>
            <a:off x="1058780" y="2502568"/>
            <a:ext cx="4307304" cy="1371600"/>
          </a:xfrm>
        </p:spPr>
        <p:txBody>
          <a:bodyPr>
            <a:normAutofit fontScale="90000"/>
          </a:bodyPr>
          <a:lstStyle/>
          <a:p>
            <a:r>
              <a:rPr lang="en-US" dirty="0"/>
              <a:t>Cards used for Closed Card Sorting:</a:t>
            </a:r>
          </a:p>
        </p:txBody>
      </p:sp>
      <p:pic>
        <p:nvPicPr>
          <p:cNvPr id="5" name="Content Placeholder 3">
            <a:extLst>
              <a:ext uri="{FF2B5EF4-FFF2-40B4-BE49-F238E27FC236}">
                <a16:creationId xmlns:a16="http://schemas.microsoft.com/office/drawing/2014/main" xmlns="" id="{8940F3B8-394B-5620-758C-59CBE188AD3D}"/>
              </a:ext>
            </a:extLst>
          </p:cNvPr>
          <p:cNvPicPr>
            <a:picLocks noGrp="1" noChangeAspect="1"/>
          </p:cNvPicPr>
          <p:nvPr>
            <p:ph type="pic" idx="1"/>
          </p:nvPr>
        </p:nvPicPr>
        <p:blipFill>
          <a:blip r:embed="rId2"/>
          <a:srcRect t="47" b="47"/>
          <a:stretch>
            <a:fillRect/>
          </a:stretch>
        </p:blipFill>
        <p:spPr>
          <a:xfrm>
            <a:off x="6547870" y="377897"/>
            <a:ext cx="4307304" cy="6102205"/>
          </a:xfrm>
          <a:prstGeom prst="rect">
            <a:avLst/>
          </a:prstGeom>
        </p:spPr>
      </p:pic>
    </p:spTree>
    <p:extLst>
      <p:ext uri="{BB962C8B-B14F-4D97-AF65-F5344CB8AC3E}">
        <p14:creationId xmlns:p14="http://schemas.microsoft.com/office/powerpoint/2010/main" val="1991071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888DA9-ABA6-190E-6491-EBB7D8CBB6D0}"/>
              </a:ext>
            </a:extLst>
          </p:cNvPr>
          <p:cNvSpPr>
            <a:spLocks noGrp="1"/>
          </p:cNvSpPr>
          <p:nvPr>
            <p:ph type="title"/>
          </p:nvPr>
        </p:nvSpPr>
        <p:spPr/>
        <p:txBody>
          <a:bodyPr/>
          <a:lstStyle/>
          <a:p>
            <a:r>
              <a:rPr lang="en-US" dirty="0"/>
              <a:t>Closed Card Sorting by User</a:t>
            </a:r>
          </a:p>
        </p:txBody>
      </p:sp>
      <p:pic>
        <p:nvPicPr>
          <p:cNvPr id="7" name="Picture 6">
            <a:extLst>
              <a:ext uri="{FF2B5EF4-FFF2-40B4-BE49-F238E27FC236}">
                <a16:creationId xmlns:a16="http://schemas.microsoft.com/office/drawing/2014/main" xmlns="" id="{158322A2-2F92-D13B-36FA-2EB199FB3A25}"/>
              </a:ext>
            </a:extLst>
          </p:cNvPr>
          <p:cNvPicPr>
            <a:picLocks noChangeAspect="1"/>
          </p:cNvPicPr>
          <p:nvPr/>
        </p:nvPicPr>
        <p:blipFill>
          <a:blip r:embed="rId2"/>
          <a:stretch>
            <a:fillRect/>
          </a:stretch>
        </p:blipFill>
        <p:spPr>
          <a:xfrm>
            <a:off x="1154993" y="2026030"/>
            <a:ext cx="9882014" cy="4416025"/>
          </a:xfrm>
          <a:prstGeom prst="rect">
            <a:avLst/>
          </a:prstGeom>
        </p:spPr>
      </p:pic>
    </p:spTree>
    <p:extLst>
      <p:ext uri="{BB962C8B-B14F-4D97-AF65-F5344CB8AC3E}">
        <p14:creationId xmlns:p14="http://schemas.microsoft.com/office/powerpoint/2010/main" val="2666586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909E1D-AD23-1E71-6969-A38CC46D4753}"/>
              </a:ext>
            </a:extLst>
          </p:cNvPr>
          <p:cNvSpPr>
            <a:spLocks noGrp="1"/>
          </p:cNvSpPr>
          <p:nvPr>
            <p:ph type="title"/>
          </p:nvPr>
        </p:nvSpPr>
        <p:spPr>
          <a:xfrm>
            <a:off x="1154954" y="973668"/>
            <a:ext cx="9553151" cy="706964"/>
          </a:xfrm>
        </p:spPr>
        <p:txBody>
          <a:bodyPr/>
          <a:lstStyle/>
          <a:p>
            <a:r>
              <a:rPr lang="en-US" dirty="0"/>
              <a:t>Information Architecture</a:t>
            </a:r>
          </a:p>
        </p:txBody>
      </p:sp>
      <p:sp>
        <p:nvSpPr>
          <p:cNvPr id="3" name="Content Placeholder 2">
            <a:extLst>
              <a:ext uri="{FF2B5EF4-FFF2-40B4-BE49-F238E27FC236}">
                <a16:creationId xmlns:a16="http://schemas.microsoft.com/office/drawing/2014/main" xmlns="" id="{030B8FFC-E905-A55B-DD0B-9071DBA92970}"/>
              </a:ext>
            </a:extLst>
          </p:cNvPr>
          <p:cNvSpPr>
            <a:spLocks noGrp="1"/>
          </p:cNvSpPr>
          <p:nvPr>
            <p:ph idx="1"/>
          </p:nvPr>
        </p:nvSpPr>
        <p:spPr>
          <a:xfrm>
            <a:off x="914401" y="2358189"/>
            <a:ext cx="8644128" cy="1835860"/>
          </a:xfrm>
        </p:spPr>
        <p:txBody>
          <a:bodyPr>
            <a:normAutofit/>
          </a:bodyPr>
          <a:lstStyle/>
          <a:p>
            <a:pPr>
              <a:spcBef>
                <a:spcPts val="320"/>
              </a:spcBef>
            </a:pPr>
            <a:r>
              <a:rPr lang="en-US" sz="1800" b="0" i="0" u="none" strike="noStrike" dirty="0">
                <a:solidFill>
                  <a:srgbClr val="292929"/>
                </a:solidFill>
                <a:effectLst/>
              </a:rPr>
              <a:t>Information Architecture focuses on the application's defined navigation structure.</a:t>
            </a:r>
          </a:p>
          <a:p>
            <a:pPr>
              <a:spcBef>
                <a:spcPts val="320"/>
              </a:spcBef>
            </a:pPr>
            <a:r>
              <a:rPr lang="en-US" sz="1800" b="0" i="0" u="none" strike="noStrike" dirty="0">
                <a:solidFill>
                  <a:srgbClr val="292929"/>
                </a:solidFill>
                <a:effectLst/>
              </a:rPr>
              <a:t>The importance of Information Architecture in the UX design process grows in direct proportion to the amount of content a product contains</a:t>
            </a:r>
          </a:p>
          <a:p>
            <a:pPr>
              <a:spcBef>
                <a:spcPts val="320"/>
              </a:spcBef>
            </a:pPr>
            <a:r>
              <a:rPr lang="en-US" sz="1800" b="0" i="0" u="none" strike="noStrike" dirty="0">
                <a:solidFill>
                  <a:srgbClr val="292929"/>
                </a:solidFill>
                <a:effectLst/>
              </a:rPr>
              <a:t>It’s basically a blueprint or a visual representation of the product’s </a:t>
            </a:r>
            <a:r>
              <a:rPr lang="en-US" b="0" i="0" dirty="0">
                <a:solidFill>
                  <a:srgbClr val="262D3D"/>
                </a:solidFill>
                <a:effectLst/>
                <a:cs typeface="Arial" panose="020B0604020202020204" pitchFamily="34" charset="0"/>
              </a:rPr>
              <a:t>infrastructure, features, and hierarchy</a:t>
            </a:r>
            <a:endParaRPr lang="en-US" sz="1800" b="0" i="0" u="none" strike="noStrike" dirty="0">
              <a:solidFill>
                <a:srgbClr val="292929"/>
              </a:solidFill>
              <a:effectLst/>
              <a:cs typeface="Arial" panose="020B0604020202020204" pitchFamily="34" charset="0"/>
            </a:endParaRPr>
          </a:p>
        </p:txBody>
      </p:sp>
    </p:spTree>
    <p:extLst>
      <p:ext uri="{BB962C8B-B14F-4D97-AF65-F5344CB8AC3E}">
        <p14:creationId xmlns:p14="http://schemas.microsoft.com/office/powerpoint/2010/main" val="505165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FC6BFE-CAB8-6F4D-2A79-F011EACF36B4}"/>
              </a:ext>
            </a:extLst>
          </p:cNvPr>
          <p:cNvSpPr>
            <a:spLocks noGrp="1"/>
          </p:cNvSpPr>
          <p:nvPr>
            <p:ph type="title"/>
          </p:nvPr>
        </p:nvSpPr>
        <p:spPr/>
        <p:txBody>
          <a:bodyPr/>
          <a:lstStyle/>
          <a:p>
            <a:r>
              <a:rPr lang="en-US" dirty="0"/>
              <a:t>Information Architecture</a:t>
            </a:r>
          </a:p>
        </p:txBody>
      </p:sp>
      <p:sp>
        <p:nvSpPr>
          <p:cNvPr id="7" name="Picture Placeholder 6">
            <a:extLst>
              <a:ext uri="{FF2B5EF4-FFF2-40B4-BE49-F238E27FC236}">
                <a16:creationId xmlns:a16="http://schemas.microsoft.com/office/drawing/2014/main" xmlns="" id="{24DAFFCB-12C7-37EC-6177-0A7295E7CBDF}"/>
              </a:ext>
            </a:extLst>
          </p:cNvPr>
          <p:cNvSpPr>
            <a:spLocks noGrp="1"/>
          </p:cNvSpPr>
          <p:nvPr>
            <p:ph type="pic" idx="1"/>
          </p:nvPr>
        </p:nvSpPr>
        <p:spPr/>
      </p:sp>
      <p:pic>
        <p:nvPicPr>
          <p:cNvPr id="8" name="Picture 7">
            <a:extLst>
              <a:ext uri="{FF2B5EF4-FFF2-40B4-BE49-F238E27FC236}">
                <a16:creationId xmlns:a16="http://schemas.microsoft.com/office/drawing/2014/main" xmlns="" id="{3BF1E92A-962C-D0B7-B298-6B7C8E70EE81}"/>
              </a:ext>
            </a:extLst>
          </p:cNvPr>
          <p:cNvPicPr>
            <a:picLocks noChangeAspect="1"/>
          </p:cNvPicPr>
          <p:nvPr/>
        </p:nvPicPr>
        <p:blipFill>
          <a:blip r:embed="rId2"/>
          <a:stretch>
            <a:fillRect/>
          </a:stretch>
        </p:blipFill>
        <p:spPr>
          <a:xfrm>
            <a:off x="4610845" y="946150"/>
            <a:ext cx="6426200" cy="4965700"/>
          </a:xfrm>
          <a:prstGeom prst="rect">
            <a:avLst/>
          </a:prstGeom>
        </p:spPr>
      </p:pic>
    </p:spTree>
    <p:extLst>
      <p:ext uri="{BB962C8B-B14F-4D97-AF65-F5344CB8AC3E}">
        <p14:creationId xmlns:p14="http://schemas.microsoft.com/office/powerpoint/2010/main" val="4946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F45E74-401E-BA23-9793-D856A08BF159}"/>
              </a:ext>
            </a:extLst>
          </p:cNvPr>
          <p:cNvSpPr>
            <a:spLocks noGrp="1"/>
          </p:cNvSpPr>
          <p:nvPr>
            <p:ph type="title"/>
          </p:nvPr>
        </p:nvSpPr>
        <p:spPr/>
        <p:txBody>
          <a:bodyPr/>
          <a:lstStyle/>
          <a:p>
            <a:r>
              <a:rPr lang="en-US" dirty="0"/>
              <a:t>User Flow</a:t>
            </a:r>
          </a:p>
        </p:txBody>
      </p:sp>
      <p:pic>
        <p:nvPicPr>
          <p:cNvPr id="6" name="Content Placeholder 4">
            <a:extLst>
              <a:ext uri="{FF2B5EF4-FFF2-40B4-BE49-F238E27FC236}">
                <a16:creationId xmlns:a16="http://schemas.microsoft.com/office/drawing/2014/main" xmlns="" id="{2F0D6D69-5DAA-498F-8313-65A21E00CD46}"/>
              </a:ext>
            </a:extLst>
          </p:cNvPr>
          <p:cNvPicPr>
            <a:picLocks noChangeAspect="1"/>
          </p:cNvPicPr>
          <p:nvPr/>
        </p:nvPicPr>
        <p:blipFill>
          <a:blip r:embed="rId2"/>
          <a:stretch>
            <a:fillRect/>
          </a:stretch>
        </p:blipFill>
        <p:spPr>
          <a:xfrm>
            <a:off x="6643444" y="657893"/>
            <a:ext cx="3392513" cy="531039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4201161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3FFE9F-E2DF-A87D-94DE-51A7D43CFFFF}"/>
              </a:ext>
            </a:extLst>
          </p:cNvPr>
          <p:cNvSpPr>
            <a:spLocks noGrp="1"/>
          </p:cNvSpPr>
          <p:nvPr>
            <p:ph type="title"/>
          </p:nvPr>
        </p:nvSpPr>
        <p:spPr/>
        <p:txBody>
          <a:bodyPr/>
          <a:lstStyle/>
          <a:p>
            <a:r>
              <a:rPr lang="en-US" dirty="0"/>
              <a:t>Error Handling</a:t>
            </a:r>
          </a:p>
        </p:txBody>
      </p:sp>
      <p:sp>
        <p:nvSpPr>
          <p:cNvPr id="3" name="Content Placeholder 2">
            <a:extLst>
              <a:ext uri="{FF2B5EF4-FFF2-40B4-BE49-F238E27FC236}">
                <a16:creationId xmlns:a16="http://schemas.microsoft.com/office/drawing/2014/main" xmlns="" id="{96035E4C-AC2F-A8CE-0880-7391E6558B63}"/>
              </a:ext>
            </a:extLst>
          </p:cNvPr>
          <p:cNvSpPr>
            <a:spLocks noGrp="1"/>
          </p:cNvSpPr>
          <p:nvPr>
            <p:ph idx="1"/>
          </p:nvPr>
        </p:nvSpPr>
        <p:spPr>
          <a:xfrm>
            <a:off x="1154955" y="2235373"/>
            <a:ext cx="8380932" cy="1742861"/>
          </a:xfrm>
        </p:spPr>
        <p:txBody>
          <a:bodyPr/>
          <a:lstStyle/>
          <a:p>
            <a:r>
              <a:rPr lang="en-US" sz="1800" b="0" i="0" u="none" strike="noStrike" dirty="0">
                <a:solidFill>
                  <a:srgbClr val="3F3F3F"/>
                </a:solidFill>
                <a:effectLst/>
              </a:rPr>
              <a:t>Error handling is done to eliminate the error prone conditions</a:t>
            </a:r>
          </a:p>
          <a:p>
            <a:r>
              <a:rPr lang="en-US" dirty="0">
                <a:solidFill>
                  <a:srgbClr val="3F3F3F"/>
                </a:solidFill>
              </a:rPr>
              <a:t>It exposes the interface</a:t>
            </a:r>
          </a:p>
          <a:p>
            <a:r>
              <a:rPr lang="en-US" dirty="0">
                <a:solidFill>
                  <a:srgbClr val="3F3F3F"/>
                </a:solidFill>
              </a:rPr>
              <a:t>In GetEasy, we make use of inline input validation and describe the error message and let the user know what form of data to enter.</a:t>
            </a:r>
          </a:p>
        </p:txBody>
      </p:sp>
    </p:spTree>
    <p:extLst>
      <p:ext uri="{BB962C8B-B14F-4D97-AF65-F5344CB8AC3E}">
        <p14:creationId xmlns:p14="http://schemas.microsoft.com/office/powerpoint/2010/main" val="548895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2642" y="1703152"/>
            <a:ext cx="2884020" cy="435590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2982" y="1703152"/>
            <a:ext cx="2517832" cy="435590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0218" y="1703153"/>
            <a:ext cx="2947439" cy="4355902"/>
          </a:xfrm>
          <a:prstGeom prst="rect">
            <a:avLst/>
          </a:prstGeom>
        </p:spPr>
      </p:pic>
      <p:sp>
        <p:nvSpPr>
          <p:cNvPr id="5" name="Rectangle 4"/>
          <p:cNvSpPr/>
          <p:nvPr/>
        </p:nvSpPr>
        <p:spPr>
          <a:xfrm>
            <a:off x="3071245" y="251753"/>
            <a:ext cx="6221306" cy="584775"/>
          </a:xfrm>
          <a:prstGeom prst="rect">
            <a:avLst/>
          </a:prstGeom>
        </p:spPr>
        <p:txBody>
          <a:bodyPr wrap="square">
            <a:spAutoFit/>
          </a:bodyPr>
          <a:lstStyle/>
          <a:p>
            <a:r>
              <a:rPr lang="en-IN" sz="3200" b="1" dirty="0" smtClean="0"/>
              <a:t>Error Handling (Screenshots)</a:t>
            </a:r>
            <a:endParaRPr lang="en-IN" sz="3200" b="1" dirty="0"/>
          </a:p>
        </p:txBody>
      </p:sp>
    </p:spTree>
    <p:extLst>
      <p:ext uri="{BB962C8B-B14F-4D97-AF65-F5344CB8AC3E}">
        <p14:creationId xmlns:p14="http://schemas.microsoft.com/office/powerpoint/2010/main" val="3240216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391C9E-942A-D413-FF30-F8E3C235396F}"/>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xmlns="" id="{49BAC2E7-BB21-E7A1-B32C-416E8F15E828}"/>
              </a:ext>
            </a:extLst>
          </p:cNvPr>
          <p:cNvSpPr>
            <a:spLocks noGrp="1"/>
          </p:cNvSpPr>
          <p:nvPr>
            <p:ph idx="1"/>
          </p:nvPr>
        </p:nvSpPr>
        <p:spPr>
          <a:xfrm>
            <a:off x="866566" y="2481710"/>
            <a:ext cx="10458867" cy="3402622"/>
          </a:xfrm>
        </p:spPr>
        <p:txBody>
          <a:bodyPr/>
          <a:lstStyle/>
          <a:p>
            <a:pPr marL="0" indent="0">
              <a:lnSpc>
                <a:spcPct val="90000"/>
              </a:lnSpc>
              <a:buNone/>
            </a:pPr>
            <a:r>
              <a:rPr lang="en-US" sz="1800" dirty="0"/>
              <a:t>Online grocery shopping has seen a significant rise in the past few years due to its convenience and availability through multiple applications. It’s getting more difficult for users to spend time in a grocery shop with a well-thought list due to the following issues:</a:t>
            </a:r>
          </a:p>
          <a:p>
            <a:pPr>
              <a:lnSpc>
                <a:spcPct val="90000"/>
              </a:lnSpc>
            </a:pPr>
            <a:r>
              <a:rPr lang="en-US" sz="1800" dirty="0"/>
              <a:t>Users with busy schedules may not find the time it takes to shop for items on a regular basis from nearby stores and wait in line for checkout and put the effort to carry them home</a:t>
            </a:r>
          </a:p>
          <a:p>
            <a:pPr>
              <a:lnSpc>
                <a:spcPct val="90000"/>
              </a:lnSpc>
            </a:pPr>
            <a:r>
              <a:rPr lang="en-US" sz="1800" dirty="0"/>
              <a:t>Users may prefer to shop from specific stores that may not be easily accessible to them</a:t>
            </a:r>
          </a:p>
          <a:p>
            <a:pPr>
              <a:lnSpc>
                <a:spcPct val="90000"/>
              </a:lnSpc>
            </a:pPr>
            <a:r>
              <a:rPr lang="en-US" sz="1800" dirty="0"/>
              <a:t>Users may want an instant delivery of items, say within 20 minutes.</a:t>
            </a:r>
          </a:p>
          <a:p>
            <a:pPr>
              <a:lnSpc>
                <a:spcPct val="90000"/>
              </a:lnSpc>
            </a:pPr>
            <a:r>
              <a:rPr lang="en-US" sz="1800" dirty="0"/>
              <a:t>Users may prefer to order fresh groceries daily for cooking purposes.</a:t>
            </a:r>
          </a:p>
          <a:p>
            <a:pPr>
              <a:lnSpc>
                <a:spcPct val="90000"/>
              </a:lnSpc>
            </a:pPr>
            <a:r>
              <a:rPr lang="en-US" sz="1800" dirty="0"/>
              <a:t>Users may prefer to have exact quantities of certain items for a meal of exact numbers</a:t>
            </a:r>
          </a:p>
          <a:p>
            <a:pPr marL="0" indent="0">
              <a:buNone/>
            </a:pPr>
            <a:endParaRPr lang="en-US" dirty="0"/>
          </a:p>
        </p:txBody>
      </p:sp>
    </p:spTree>
    <p:extLst>
      <p:ext uri="{BB962C8B-B14F-4D97-AF65-F5344CB8AC3E}">
        <p14:creationId xmlns:p14="http://schemas.microsoft.com/office/powerpoint/2010/main" val="3911908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190FE5-BA8E-5792-3D67-3D71EAA7F648}"/>
              </a:ext>
            </a:extLst>
          </p:cNvPr>
          <p:cNvSpPr>
            <a:spLocks noGrp="1"/>
          </p:cNvSpPr>
          <p:nvPr>
            <p:ph type="title"/>
          </p:nvPr>
        </p:nvSpPr>
        <p:spPr/>
        <p:txBody>
          <a:bodyPr/>
          <a:lstStyle/>
          <a:p>
            <a:r>
              <a:rPr lang="en-US" dirty="0"/>
              <a:t>Usability Testing Objectives &amp; Tasks</a:t>
            </a:r>
          </a:p>
        </p:txBody>
      </p:sp>
      <p:sp>
        <p:nvSpPr>
          <p:cNvPr id="7" name="Content Placeholder 6">
            <a:extLst>
              <a:ext uri="{FF2B5EF4-FFF2-40B4-BE49-F238E27FC236}">
                <a16:creationId xmlns:a16="http://schemas.microsoft.com/office/drawing/2014/main" xmlns="" id="{B7DFE35B-EDF1-2CF7-DDBE-6122678F5EA1}"/>
              </a:ext>
            </a:extLst>
          </p:cNvPr>
          <p:cNvSpPr>
            <a:spLocks noGrp="1"/>
          </p:cNvSpPr>
          <p:nvPr>
            <p:ph idx="1"/>
          </p:nvPr>
        </p:nvSpPr>
        <p:spPr/>
        <p:txBody>
          <a:bodyPr/>
          <a:lstStyle/>
          <a:p>
            <a:r>
              <a:rPr lang="en-US" i="0" dirty="0">
                <a:solidFill>
                  <a:srgbClr val="202124"/>
                </a:solidFill>
                <a:effectLst/>
              </a:rPr>
              <a:t>The process of discovering ways to improve the product by observing users as they engage with the product or its prototype.</a:t>
            </a:r>
          </a:p>
          <a:p>
            <a:r>
              <a:rPr lang="en-US" b="0" i="0" dirty="0">
                <a:solidFill>
                  <a:srgbClr val="202124"/>
                </a:solidFill>
                <a:effectLst/>
              </a:rPr>
              <a:t>UX research method specifically trained on the usability of your products</a:t>
            </a:r>
            <a:r>
              <a:rPr lang="en-US" b="0" i="0" dirty="0">
                <a:solidFill>
                  <a:srgbClr val="202124"/>
                </a:solidFill>
                <a:effectLst/>
                <a:latin typeface="Roboto" panose="02000000000000000000" pitchFamily="2" charset="0"/>
              </a:rPr>
              <a:t>.</a:t>
            </a:r>
          </a:p>
          <a:p>
            <a:r>
              <a:rPr lang="en-US" b="0" i="0" dirty="0">
                <a:solidFill>
                  <a:srgbClr val="202124"/>
                </a:solidFill>
                <a:effectLst/>
              </a:rPr>
              <a:t>In a usability-testing session, a researcher asks a participant to perform tasks, usually using one or more specific user interfaces. </a:t>
            </a:r>
          </a:p>
          <a:p>
            <a:r>
              <a:rPr lang="en-US" b="0" i="0" dirty="0">
                <a:solidFill>
                  <a:srgbClr val="202124"/>
                </a:solidFill>
                <a:effectLst/>
              </a:rPr>
              <a:t>While the participant completes each task, the researcher observes the participant's behavior and listens for feedback</a:t>
            </a:r>
          </a:p>
          <a:p>
            <a:pPr marL="0" indent="0">
              <a:buNone/>
            </a:pPr>
            <a:endParaRPr lang="en-US" dirty="0"/>
          </a:p>
        </p:txBody>
      </p:sp>
    </p:spTree>
    <p:extLst>
      <p:ext uri="{BB962C8B-B14F-4D97-AF65-F5344CB8AC3E}">
        <p14:creationId xmlns:p14="http://schemas.microsoft.com/office/powerpoint/2010/main" val="229882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xmlns="" id="{D843ECE5-E3F4-2B79-4DED-520310CE2BBB}"/>
              </a:ext>
            </a:extLst>
          </p:cNvPr>
          <p:cNvGraphicFramePr>
            <a:graphicFrameLocks noGrp="1"/>
          </p:cNvGraphicFramePr>
          <p:nvPr>
            <p:extLst>
              <p:ext uri="{D42A27DB-BD31-4B8C-83A1-F6EECF244321}">
                <p14:modId xmlns:p14="http://schemas.microsoft.com/office/powerpoint/2010/main" val="2683094920"/>
              </p:ext>
            </p:extLst>
          </p:nvPr>
        </p:nvGraphicFramePr>
        <p:xfrm>
          <a:off x="1188852" y="1800320"/>
          <a:ext cx="9439564" cy="3396336"/>
        </p:xfrm>
        <a:graphic>
          <a:graphicData uri="http://schemas.openxmlformats.org/drawingml/2006/table">
            <a:tbl>
              <a:tblPr firstRow="1" bandRow="1">
                <a:tableStyleId>{5C22544A-7EE6-4342-B048-85BDC9FD1C3A}</a:tableStyleId>
              </a:tblPr>
              <a:tblGrid>
                <a:gridCol w="1601849">
                  <a:extLst>
                    <a:ext uri="{9D8B030D-6E8A-4147-A177-3AD203B41FA5}">
                      <a16:colId xmlns:a16="http://schemas.microsoft.com/office/drawing/2014/main" xmlns="" val="688835086"/>
                    </a:ext>
                  </a:extLst>
                </a:gridCol>
                <a:gridCol w="3117933">
                  <a:extLst>
                    <a:ext uri="{9D8B030D-6E8A-4147-A177-3AD203B41FA5}">
                      <a16:colId xmlns:a16="http://schemas.microsoft.com/office/drawing/2014/main" xmlns="" val="64307349"/>
                    </a:ext>
                  </a:extLst>
                </a:gridCol>
                <a:gridCol w="2359891">
                  <a:extLst>
                    <a:ext uri="{9D8B030D-6E8A-4147-A177-3AD203B41FA5}">
                      <a16:colId xmlns:a16="http://schemas.microsoft.com/office/drawing/2014/main" xmlns="" val="3463916310"/>
                    </a:ext>
                  </a:extLst>
                </a:gridCol>
                <a:gridCol w="2359891">
                  <a:extLst>
                    <a:ext uri="{9D8B030D-6E8A-4147-A177-3AD203B41FA5}">
                      <a16:colId xmlns:a16="http://schemas.microsoft.com/office/drawing/2014/main" xmlns="" val="2929150545"/>
                    </a:ext>
                  </a:extLst>
                </a:gridCol>
              </a:tblGrid>
              <a:tr h="1018896">
                <a:tc>
                  <a:txBody>
                    <a:bodyPr/>
                    <a:lstStyle/>
                    <a:p>
                      <a:pPr algn="ctr"/>
                      <a:endParaRPr lang="en-US" dirty="0"/>
                    </a:p>
                    <a:p>
                      <a:pPr algn="ctr"/>
                      <a:r>
                        <a:rPr lang="en-US" dirty="0"/>
                        <a:t>Users</a:t>
                      </a:r>
                    </a:p>
                  </a:txBody>
                  <a:tcPr/>
                </a:tc>
                <a:tc>
                  <a:txBody>
                    <a:bodyPr/>
                    <a:lstStyle/>
                    <a:p>
                      <a:pPr algn="ctr"/>
                      <a:endParaRPr lang="en-US" dirty="0"/>
                    </a:p>
                    <a:p>
                      <a:pPr algn="ctr"/>
                      <a:r>
                        <a:rPr lang="en-US" dirty="0"/>
                        <a:t>Sign Up</a:t>
                      </a:r>
                    </a:p>
                  </a:txBody>
                  <a:tcPr/>
                </a:tc>
                <a:tc>
                  <a:txBody>
                    <a:bodyPr/>
                    <a:lstStyle/>
                    <a:p>
                      <a:pPr algn="ctr"/>
                      <a:endParaRPr lang="en-US" dirty="0"/>
                    </a:p>
                    <a:p>
                      <a:pPr algn="ctr"/>
                      <a:r>
                        <a:rPr lang="en-US" dirty="0"/>
                        <a:t>Payment</a:t>
                      </a:r>
                    </a:p>
                  </a:txBody>
                  <a:tcPr/>
                </a:tc>
                <a:tc>
                  <a:txBody>
                    <a:bodyPr/>
                    <a:lstStyle/>
                    <a:p>
                      <a:pPr algn="ctr"/>
                      <a:endParaRPr lang="en-US" dirty="0"/>
                    </a:p>
                    <a:p>
                      <a:pPr algn="ctr"/>
                      <a:r>
                        <a:rPr lang="en-US" dirty="0"/>
                        <a:t>Tutorial</a:t>
                      </a:r>
                    </a:p>
                  </a:txBody>
                  <a:tcPr/>
                </a:tc>
                <a:extLst>
                  <a:ext uri="{0D108BD9-81ED-4DB2-BD59-A6C34878D82A}">
                    <a16:rowId xmlns:a16="http://schemas.microsoft.com/office/drawing/2014/main" xmlns="" val="1496218974"/>
                  </a:ext>
                </a:extLst>
              </a:tr>
              <a:tr h="1018896">
                <a:tc>
                  <a:txBody>
                    <a:bodyPr/>
                    <a:lstStyle/>
                    <a:p>
                      <a:pPr algn="ctr"/>
                      <a:endParaRPr lang="en-US" dirty="0"/>
                    </a:p>
                    <a:p>
                      <a:pPr algn="ctr"/>
                      <a:r>
                        <a:rPr lang="en-US" dirty="0"/>
                        <a:t>User 1</a:t>
                      </a:r>
                    </a:p>
                  </a:txBody>
                  <a:tcPr/>
                </a:tc>
                <a:tc>
                  <a:txBody>
                    <a:bodyPr/>
                    <a:lstStyle/>
                    <a:p>
                      <a:pPr algn="ctr"/>
                      <a:endParaRPr lang="en-US" dirty="0"/>
                    </a:p>
                    <a:p>
                      <a:pPr algn="ctr"/>
                      <a:r>
                        <a:rPr lang="en-US" dirty="0"/>
                        <a:t>Clear step. Useful error messages.</a:t>
                      </a:r>
                    </a:p>
                  </a:txBody>
                  <a:tcPr/>
                </a:tc>
                <a:tc>
                  <a:txBody>
                    <a:bodyPr/>
                    <a:lstStyle/>
                    <a:p>
                      <a:pPr algn="ctr"/>
                      <a:endParaRPr lang="en-US" dirty="0"/>
                    </a:p>
                    <a:p>
                      <a:pPr algn="ctr"/>
                      <a:r>
                        <a:rPr lang="en-US" dirty="0"/>
                        <a:t>Usual method that includes all forms of payment</a:t>
                      </a:r>
                    </a:p>
                  </a:txBody>
                  <a:tcPr/>
                </a:tc>
                <a:tc>
                  <a:txBody>
                    <a:bodyPr/>
                    <a:lstStyle/>
                    <a:p>
                      <a:pPr algn="ctr"/>
                      <a:endParaRPr lang="en-US" dirty="0"/>
                    </a:p>
                    <a:p>
                      <a:pPr algn="ctr"/>
                      <a:r>
                        <a:rPr lang="en-US" dirty="0"/>
                        <a:t>Very long. Could be brief.</a:t>
                      </a:r>
                    </a:p>
                  </a:txBody>
                  <a:tcPr/>
                </a:tc>
                <a:extLst>
                  <a:ext uri="{0D108BD9-81ED-4DB2-BD59-A6C34878D82A}">
                    <a16:rowId xmlns:a16="http://schemas.microsoft.com/office/drawing/2014/main" xmlns="" val="2270145179"/>
                  </a:ext>
                </a:extLst>
              </a:tr>
              <a:tr h="1018896">
                <a:tc>
                  <a:txBody>
                    <a:bodyPr/>
                    <a:lstStyle/>
                    <a:p>
                      <a:pPr algn="ctr"/>
                      <a:endParaRPr lang="en-US" dirty="0"/>
                    </a:p>
                    <a:p>
                      <a:pPr algn="ctr"/>
                      <a:r>
                        <a:rPr lang="en-US" dirty="0"/>
                        <a:t>User 2</a:t>
                      </a:r>
                    </a:p>
                  </a:txBody>
                  <a:tcPr/>
                </a:tc>
                <a:tc>
                  <a:txBody>
                    <a:bodyPr/>
                    <a:lstStyle/>
                    <a:p>
                      <a:pPr algn="ctr"/>
                      <a:endParaRPr lang="en-US" dirty="0"/>
                    </a:p>
                    <a:p>
                      <a:pPr algn="ctr"/>
                      <a:r>
                        <a:rPr lang="en-US" dirty="0"/>
                        <a:t>Common step, familiar with how to do it without external help. </a:t>
                      </a:r>
                    </a:p>
                  </a:txBody>
                  <a:tcPr/>
                </a:tc>
                <a:tc>
                  <a:txBody>
                    <a:bodyPr/>
                    <a:lstStyle/>
                    <a:p>
                      <a:pPr algn="ctr"/>
                      <a:endParaRPr lang="en-US" dirty="0"/>
                    </a:p>
                    <a:p>
                      <a:pPr algn="ctr"/>
                      <a:r>
                        <a:rPr lang="en-US" dirty="0"/>
                        <a:t>Ease in payment due to scanning of card</a:t>
                      </a:r>
                    </a:p>
                  </a:txBody>
                  <a:tcPr/>
                </a:tc>
                <a:tc>
                  <a:txBody>
                    <a:bodyPr/>
                    <a:lstStyle/>
                    <a:p>
                      <a:pPr algn="ctr"/>
                      <a:endParaRPr lang="en-US" dirty="0"/>
                    </a:p>
                    <a:p>
                      <a:pPr algn="ctr"/>
                      <a:r>
                        <a:rPr lang="en-US" dirty="0"/>
                        <a:t>Very informative.</a:t>
                      </a:r>
                    </a:p>
                  </a:txBody>
                  <a:tcPr/>
                </a:tc>
                <a:extLst>
                  <a:ext uri="{0D108BD9-81ED-4DB2-BD59-A6C34878D82A}">
                    <a16:rowId xmlns:a16="http://schemas.microsoft.com/office/drawing/2014/main" xmlns="" val="4046443207"/>
                  </a:ext>
                </a:extLst>
              </a:tr>
            </a:tbl>
          </a:graphicData>
        </a:graphic>
      </p:graphicFrame>
    </p:spTree>
    <p:extLst>
      <p:ext uri="{BB962C8B-B14F-4D97-AF65-F5344CB8AC3E}">
        <p14:creationId xmlns:p14="http://schemas.microsoft.com/office/powerpoint/2010/main" val="4140599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36FAC3-49F3-B031-AE92-0EDC1B2B57F3}"/>
              </a:ext>
            </a:extLst>
          </p:cNvPr>
          <p:cNvSpPr>
            <a:spLocks noGrp="1"/>
          </p:cNvSpPr>
          <p:nvPr>
            <p:ph type="title"/>
          </p:nvPr>
        </p:nvSpPr>
        <p:spPr/>
        <p:txBody>
          <a:bodyPr/>
          <a:lstStyle/>
          <a:p>
            <a:r>
              <a:rPr lang="en-US" dirty="0"/>
              <a:t>Use of Each Plane</a:t>
            </a:r>
          </a:p>
        </p:txBody>
      </p:sp>
      <p:sp>
        <p:nvSpPr>
          <p:cNvPr id="3" name="Content Placeholder 2">
            <a:extLst>
              <a:ext uri="{FF2B5EF4-FFF2-40B4-BE49-F238E27FC236}">
                <a16:creationId xmlns:a16="http://schemas.microsoft.com/office/drawing/2014/main" xmlns="" id="{7A797250-DEBE-9822-0D1D-8EBE5563B70F}"/>
              </a:ext>
            </a:extLst>
          </p:cNvPr>
          <p:cNvSpPr>
            <a:spLocks noGrp="1"/>
          </p:cNvSpPr>
          <p:nvPr>
            <p:ph idx="1"/>
          </p:nvPr>
        </p:nvSpPr>
        <p:spPr>
          <a:xfrm>
            <a:off x="723939" y="2262250"/>
            <a:ext cx="10744121" cy="4512623"/>
          </a:xfrm>
        </p:spPr>
        <p:txBody>
          <a:bodyPr>
            <a:normAutofit/>
          </a:bodyPr>
          <a:lstStyle/>
          <a:p>
            <a:pPr marL="0" indent="0">
              <a:buNone/>
            </a:pPr>
            <a:r>
              <a:rPr lang="en-US" dirty="0"/>
              <a:t>There are five planes – Strategy, Scope, Structure, Skeleton and Surface Plane.</a:t>
            </a:r>
          </a:p>
          <a:p>
            <a:r>
              <a:rPr lang="en-US" b="1" dirty="0"/>
              <a:t>Strategy Plane</a:t>
            </a:r>
            <a:r>
              <a:rPr lang="en-US" dirty="0"/>
              <a:t>: It addresses the user needs &amp; the product objectives, the issues and the expected outcome. Different research methods like surveys and competitive analysis were conducted. And it was analyzed that this application was meant for users who preferred fast delivery and easy ordering of items with flexibility in terms of time, while at the comfort of their own home.</a:t>
            </a:r>
          </a:p>
          <a:p>
            <a:r>
              <a:rPr lang="en-US" b="1" dirty="0"/>
              <a:t>Scope Plane</a:t>
            </a:r>
            <a:r>
              <a:rPr lang="en-US" dirty="0"/>
              <a:t>: </a:t>
            </a:r>
            <a:r>
              <a:rPr lang="en-US" dirty="0">
                <a:effectLst/>
                <a:latin typeface="Century Gothic" panose="020B0502020202020204" pitchFamily="34" charset="0"/>
              </a:rPr>
              <a:t>In the scope plane, we learnt how to take user and product goals and convert them into product features. Moscow helped us prioritize the functions and features of the application. For example – order payment forms, guest check in, fast delivery, flexible schedules for placing an order.</a:t>
            </a:r>
          </a:p>
          <a:p>
            <a:r>
              <a:rPr lang="en-US" b="1" dirty="0">
                <a:latin typeface="Century Gothic" panose="020B0502020202020204" pitchFamily="34" charset="0"/>
              </a:rPr>
              <a:t>Structure Plane</a:t>
            </a:r>
            <a:r>
              <a:rPr lang="en-US" dirty="0">
                <a:latin typeface="Century Gothic" panose="020B0502020202020204" pitchFamily="34" charset="0"/>
              </a:rPr>
              <a:t>: It defines how users navigate to specific information and where they go next. Information architecture is included in the plane.</a:t>
            </a:r>
          </a:p>
          <a:p>
            <a:r>
              <a:rPr lang="en-US" b="1" dirty="0">
                <a:effectLst/>
                <a:latin typeface="Century Gothic" panose="020B0502020202020204" pitchFamily="34" charset="0"/>
              </a:rPr>
              <a:t>Skele</a:t>
            </a:r>
            <a:r>
              <a:rPr lang="en-US" b="1" dirty="0">
                <a:latin typeface="Century Gothic" panose="020B0502020202020204" pitchFamily="34" charset="0"/>
              </a:rPr>
              <a:t>ton Plane</a:t>
            </a:r>
            <a:r>
              <a:rPr lang="en-US" dirty="0">
                <a:latin typeface="Century Gothic" panose="020B0502020202020204" pitchFamily="34" charset="0"/>
              </a:rPr>
              <a:t>: Defined the user flow of the application, and the components used to incorporate user interaction. The application was designed using </a:t>
            </a:r>
            <a:r>
              <a:rPr lang="en-US" dirty="0" err="1">
                <a:latin typeface="Century Gothic" panose="020B0502020202020204" pitchFamily="34" charset="0"/>
              </a:rPr>
              <a:t>Moqups</a:t>
            </a:r>
            <a:r>
              <a:rPr lang="en-US" dirty="0">
                <a:latin typeface="Century Gothic" panose="020B0502020202020204" pitchFamily="34" charset="0"/>
              </a:rPr>
              <a:t> wireframe.</a:t>
            </a:r>
            <a:endParaRPr lang="en-US" dirty="0">
              <a:effectLst/>
              <a:latin typeface="Century Gothic" panose="020B0502020202020204" pitchFamily="34" charset="0"/>
            </a:endParaRPr>
          </a:p>
          <a:p>
            <a:endParaRPr lang="en-US" dirty="0"/>
          </a:p>
          <a:p>
            <a:endParaRPr lang="en-US" dirty="0"/>
          </a:p>
        </p:txBody>
      </p:sp>
    </p:spTree>
    <p:extLst>
      <p:ext uri="{BB962C8B-B14F-4D97-AF65-F5344CB8AC3E}">
        <p14:creationId xmlns:p14="http://schemas.microsoft.com/office/powerpoint/2010/main" val="1931500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2F6436-E597-6B7E-C24B-42A15AE08860}"/>
              </a:ext>
            </a:extLst>
          </p:cNvPr>
          <p:cNvSpPr>
            <a:spLocks noGrp="1"/>
          </p:cNvSpPr>
          <p:nvPr>
            <p:ph type="title"/>
          </p:nvPr>
        </p:nvSpPr>
        <p:spPr/>
        <p:txBody>
          <a:bodyPr/>
          <a:lstStyle/>
          <a:p>
            <a:r>
              <a:rPr lang="en-US" dirty="0"/>
              <a:t>Use of Each Plane</a:t>
            </a:r>
          </a:p>
        </p:txBody>
      </p:sp>
      <p:sp>
        <p:nvSpPr>
          <p:cNvPr id="3" name="Content Placeholder 2">
            <a:extLst>
              <a:ext uri="{FF2B5EF4-FFF2-40B4-BE49-F238E27FC236}">
                <a16:creationId xmlns:a16="http://schemas.microsoft.com/office/drawing/2014/main" xmlns="" id="{AC5DD1BC-84E4-6F4B-FB3B-3D582D76230A}"/>
              </a:ext>
            </a:extLst>
          </p:cNvPr>
          <p:cNvSpPr>
            <a:spLocks noGrp="1"/>
          </p:cNvSpPr>
          <p:nvPr>
            <p:ph idx="1"/>
          </p:nvPr>
        </p:nvSpPr>
        <p:spPr>
          <a:xfrm>
            <a:off x="893697" y="2468032"/>
            <a:ext cx="9307207" cy="3416300"/>
          </a:xfrm>
        </p:spPr>
        <p:txBody>
          <a:bodyPr/>
          <a:lstStyle/>
          <a:p>
            <a:r>
              <a:rPr lang="en-US" b="1" dirty="0"/>
              <a:t>Surface Plane: </a:t>
            </a:r>
            <a:r>
              <a:rPr lang="en-US" dirty="0"/>
              <a:t>Ensured the visual representation and the aesthetics of the application was on point. Added images, interactions, graphical components. Figma was used to achieve the high-fidelity prototype of the product. </a:t>
            </a:r>
            <a:endParaRPr lang="en-US" b="1" dirty="0"/>
          </a:p>
        </p:txBody>
      </p:sp>
    </p:spTree>
    <p:extLst>
      <p:ext uri="{BB962C8B-B14F-4D97-AF65-F5344CB8AC3E}">
        <p14:creationId xmlns:p14="http://schemas.microsoft.com/office/powerpoint/2010/main" val="1680788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CE7935-4820-A2F4-B44D-789C5677D684}"/>
              </a:ext>
            </a:extLst>
          </p:cNvPr>
          <p:cNvSpPr>
            <a:spLocks noGrp="1"/>
          </p:cNvSpPr>
          <p:nvPr>
            <p:ph type="title"/>
          </p:nvPr>
        </p:nvSpPr>
        <p:spPr/>
        <p:txBody>
          <a:bodyPr/>
          <a:lstStyle/>
          <a:p>
            <a:r>
              <a:rPr lang="en-US" dirty="0"/>
              <a:t>Onboarding</a:t>
            </a:r>
          </a:p>
        </p:txBody>
      </p:sp>
      <p:sp>
        <p:nvSpPr>
          <p:cNvPr id="3" name="Content Placeholder 2">
            <a:extLst>
              <a:ext uri="{FF2B5EF4-FFF2-40B4-BE49-F238E27FC236}">
                <a16:creationId xmlns:a16="http://schemas.microsoft.com/office/drawing/2014/main" xmlns="" id="{309541B7-A32F-79E7-A1D4-EE641707AC2C}"/>
              </a:ext>
            </a:extLst>
          </p:cNvPr>
          <p:cNvSpPr>
            <a:spLocks noGrp="1"/>
          </p:cNvSpPr>
          <p:nvPr>
            <p:ph idx="1"/>
          </p:nvPr>
        </p:nvSpPr>
        <p:spPr/>
        <p:txBody>
          <a:bodyPr/>
          <a:lstStyle/>
          <a:p>
            <a:pPr marL="0" indent="0">
              <a:buNone/>
            </a:pPr>
            <a:r>
              <a:rPr lang="en-US" dirty="0">
                <a:solidFill>
                  <a:schemeClr val="tx1"/>
                </a:solidFill>
              </a:rPr>
              <a:t>Onboarding is the process of guiding users to navigate through and find value in the product. The different ways to implement user onboarding in our ecommerce website is by:</a:t>
            </a:r>
          </a:p>
          <a:p>
            <a:r>
              <a:rPr lang="en-US" dirty="0">
                <a:solidFill>
                  <a:schemeClr val="tx1"/>
                </a:solidFill>
              </a:rPr>
              <a:t>Tutorials – the user will be given a tutorial on how to navigate through the website using arrow marks, which the user is free to go ahead with or skip if not interested.</a:t>
            </a:r>
          </a:p>
        </p:txBody>
      </p:sp>
    </p:spTree>
    <p:extLst>
      <p:ext uri="{BB962C8B-B14F-4D97-AF65-F5344CB8AC3E}">
        <p14:creationId xmlns:p14="http://schemas.microsoft.com/office/powerpoint/2010/main" val="1317168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095D7EF-858C-09CA-B48C-ACE832D38524}"/>
              </a:ext>
            </a:extLst>
          </p:cNvPr>
          <p:cNvPicPr>
            <a:picLocks noChangeAspect="1"/>
          </p:cNvPicPr>
          <p:nvPr/>
        </p:nvPicPr>
        <p:blipFill>
          <a:blip r:embed="rId2"/>
          <a:stretch>
            <a:fillRect/>
          </a:stretch>
        </p:blipFill>
        <p:spPr>
          <a:xfrm>
            <a:off x="936293" y="763073"/>
            <a:ext cx="2475852" cy="5331854"/>
          </a:xfrm>
          <a:prstGeom prst="rect">
            <a:avLst/>
          </a:prstGeom>
        </p:spPr>
      </p:pic>
      <p:pic>
        <p:nvPicPr>
          <p:cNvPr id="5" name="Picture 4">
            <a:extLst>
              <a:ext uri="{FF2B5EF4-FFF2-40B4-BE49-F238E27FC236}">
                <a16:creationId xmlns:a16="http://schemas.microsoft.com/office/drawing/2014/main" xmlns="" id="{0636FB28-3A5A-0BE1-6F68-C9660D9B4A1D}"/>
              </a:ext>
            </a:extLst>
          </p:cNvPr>
          <p:cNvPicPr>
            <a:picLocks noChangeAspect="1"/>
          </p:cNvPicPr>
          <p:nvPr/>
        </p:nvPicPr>
        <p:blipFill>
          <a:blip r:embed="rId3"/>
          <a:stretch>
            <a:fillRect/>
          </a:stretch>
        </p:blipFill>
        <p:spPr>
          <a:xfrm>
            <a:off x="4368854" y="763073"/>
            <a:ext cx="2454813" cy="5331854"/>
          </a:xfrm>
          <a:prstGeom prst="rect">
            <a:avLst/>
          </a:prstGeom>
        </p:spPr>
      </p:pic>
      <p:pic>
        <p:nvPicPr>
          <p:cNvPr id="7" name="Picture 6">
            <a:extLst>
              <a:ext uri="{FF2B5EF4-FFF2-40B4-BE49-F238E27FC236}">
                <a16:creationId xmlns:a16="http://schemas.microsoft.com/office/drawing/2014/main" xmlns="" id="{FDBCD206-AA9C-19D8-C5FA-643FA55D6D6D}"/>
              </a:ext>
            </a:extLst>
          </p:cNvPr>
          <p:cNvPicPr>
            <a:picLocks noChangeAspect="1"/>
          </p:cNvPicPr>
          <p:nvPr/>
        </p:nvPicPr>
        <p:blipFill>
          <a:blip r:embed="rId4"/>
          <a:stretch>
            <a:fillRect/>
          </a:stretch>
        </p:blipFill>
        <p:spPr>
          <a:xfrm>
            <a:off x="7780376" y="763072"/>
            <a:ext cx="2484271" cy="5331855"/>
          </a:xfrm>
          <a:prstGeom prst="rect">
            <a:avLst/>
          </a:prstGeom>
        </p:spPr>
      </p:pic>
    </p:spTree>
    <p:extLst>
      <p:ext uri="{BB962C8B-B14F-4D97-AF65-F5344CB8AC3E}">
        <p14:creationId xmlns:p14="http://schemas.microsoft.com/office/powerpoint/2010/main" val="15388520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3FE066-EC20-453D-378F-E7AD12822E1F}"/>
              </a:ext>
            </a:extLst>
          </p:cNvPr>
          <p:cNvSpPr>
            <a:spLocks noGrp="1"/>
          </p:cNvSpPr>
          <p:nvPr>
            <p:ph type="ctrTitle"/>
          </p:nvPr>
        </p:nvSpPr>
        <p:spPr>
          <a:xfrm>
            <a:off x="1190581" y="1695972"/>
            <a:ext cx="8825658" cy="2677648"/>
          </a:xfrm>
        </p:spPr>
        <p:txBody>
          <a:bodyPr/>
          <a:lstStyle/>
          <a:p>
            <a:r>
              <a:rPr lang="en-US" dirty="0"/>
              <a:t>Demo…</a:t>
            </a:r>
          </a:p>
        </p:txBody>
      </p:sp>
    </p:spTree>
    <p:extLst>
      <p:ext uri="{BB962C8B-B14F-4D97-AF65-F5344CB8AC3E}">
        <p14:creationId xmlns:p14="http://schemas.microsoft.com/office/powerpoint/2010/main" val="1506989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902952-71AC-44EA-F2B7-7A5959A01BEA}"/>
              </a:ext>
            </a:extLst>
          </p:cNvPr>
          <p:cNvSpPr>
            <a:spLocks noGrp="1"/>
          </p:cNvSpPr>
          <p:nvPr>
            <p:ph type="title"/>
          </p:nvPr>
        </p:nvSpPr>
        <p:spPr>
          <a:xfrm>
            <a:off x="1154954" y="1142481"/>
            <a:ext cx="8761413" cy="706964"/>
          </a:xfrm>
        </p:spPr>
        <p:txBody>
          <a:bodyPr/>
          <a:lstStyle/>
          <a:p>
            <a:r>
              <a:rPr lang="en-US" dirty="0"/>
              <a:t>Solution</a:t>
            </a:r>
          </a:p>
        </p:txBody>
      </p:sp>
      <p:sp>
        <p:nvSpPr>
          <p:cNvPr id="3" name="Content Placeholder 2">
            <a:extLst>
              <a:ext uri="{FF2B5EF4-FFF2-40B4-BE49-F238E27FC236}">
                <a16:creationId xmlns:a16="http://schemas.microsoft.com/office/drawing/2014/main" xmlns="" id="{5B8A80C3-D2DF-30DA-1A42-499AE10119A5}"/>
              </a:ext>
            </a:extLst>
          </p:cNvPr>
          <p:cNvSpPr>
            <a:spLocks noGrp="1"/>
          </p:cNvSpPr>
          <p:nvPr>
            <p:ph idx="1"/>
          </p:nvPr>
        </p:nvSpPr>
        <p:spPr>
          <a:xfrm>
            <a:off x="1154954" y="2391508"/>
            <a:ext cx="8825659" cy="3783037"/>
          </a:xfrm>
        </p:spPr>
        <p:txBody>
          <a:bodyPr/>
          <a:lstStyle/>
          <a:p>
            <a:pPr marL="0" indent="0">
              <a:buNone/>
            </a:pPr>
            <a:r>
              <a:rPr lang="en-US" dirty="0"/>
              <a:t>GetEasy offers solutions to the above issues by:</a:t>
            </a:r>
          </a:p>
          <a:p>
            <a:r>
              <a:rPr lang="en-US" dirty="0"/>
              <a:t>Enables users to shop from home or on the go and save time.</a:t>
            </a:r>
          </a:p>
          <a:p>
            <a:r>
              <a:rPr lang="en-US" dirty="0"/>
              <a:t>Providing options for the user to shop from various other retailers.</a:t>
            </a:r>
          </a:p>
          <a:p>
            <a:r>
              <a:rPr lang="en-US" dirty="0"/>
              <a:t>Helps the users to avoid multiple trips to stores.</a:t>
            </a:r>
          </a:p>
          <a:p>
            <a:r>
              <a:rPr lang="en-US" dirty="0"/>
              <a:t>Enables the user to get their order instantly (within 15 to 30 mins) or as per select options based on users’ choice.</a:t>
            </a:r>
          </a:p>
          <a:p>
            <a:r>
              <a:rPr lang="en-US" dirty="0"/>
              <a:t>Enables the users to make an informed decision on the quantity of items required based on certain meals they may intend to make.</a:t>
            </a:r>
          </a:p>
          <a:p>
            <a:endParaRPr lang="en-US" dirty="0"/>
          </a:p>
        </p:txBody>
      </p:sp>
    </p:spTree>
    <p:extLst>
      <p:ext uri="{BB962C8B-B14F-4D97-AF65-F5344CB8AC3E}">
        <p14:creationId xmlns:p14="http://schemas.microsoft.com/office/powerpoint/2010/main" val="3430957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75A40E-A927-3C83-A0EA-50F9627FD7A5}"/>
              </a:ext>
            </a:extLst>
          </p:cNvPr>
          <p:cNvSpPr>
            <a:spLocks noGrp="1"/>
          </p:cNvSpPr>
          <p:nvPr>
            <p:ph type="title"/>
          </p:nvPr>
        </p:nvSpPr>
        <p:spPr/>
        <p:txBody>
          <a:bodyPr/>
          <a:lstStyle/>
          <a:p>
            <a:r>
              <a:rPr lang="en-US" dirty="0"/>
              <a:t>Product Objectives</a:t>
            </a:r>
          </a:p>
        </p:txBody>
      </p:sp>
      <p:sp>
        <p:nvSpPr>
          <p:cNvPr id="3" name="Content Placeholder 2">
            <a:extLst>
              <a:ext uri="{FF2B5EF4-FFF2-40B4-BE49-F238E27FC236}">
                <a16:creationId xmlns:a16="http://schemas.microsoft.com/office/drawing/2014/main" xmlns="" id="{0ADAA0D4-0E41-DB09-8CA2-31054625DB7B}"/>
              </a:ext>
            </a:extLst>
          </p:cNvPr>
          <p:cNvSpPr>
            <a:spLocks noGrp="1"/>
          </p:cNvSpPr>
          <p:nvPr>
            <p:ph idx="1"/>
          </p:nvPr>
        </p:nvSpPr>
        <p:spPr>
          <a:xfrm>
            <a:off x="890306" y="2213904"/>
            <a:ext cx="9958523" cy="4403187"/>
          </a:xfrm>
        </p:spPr>
        <p:txBody>
          <a:bodyPr>
            <a:normAutofit fontScale="92500" lnSpcReduction="10000"/>
          </a:bodyPr>
          <a:lstStyle/>
          <a:p>
            <a:pPr>
              <a:lnSpc>
                <a:spcPct val="90000"/>
              </a:lnSpc>
            </a:pPr>
            <a:r>
              <a:rPr lang="en-US" sz="1800" dirty="0">
                <a:effectLst/>
                <a:latin typeface="+mn-lt"/>
              </a:rPr>
              <a:t>Allows users to navigate to shop from various stores and from inventory </a:t>
            </a:r>
          </a:p>
          <a:p>
            <a:pPr>
              <a:lnSpc>
                <a:spcPct val="90000"/>
              </a:lnSpc>
            </a:pPr>
            <a:r>
              <a:rPr lang="en-US" sz="1800" dirty="0">
                <a:effectLst/>
                <a:latin typeface="+mn-lt"/>
              </a:rPr>
              <a:t>The delivery promise of goods from our inventory within 30 minutes </a:t>
            </a:r>
          </a:p>
          <a:p>
            <a:pPr>
              <a:lnSpc>
                <a:spcPct val="90000"/>
              </a:lnSpc>
            </a:pPr>
            <a:r>
              <a:rPr lang="en-US" sz="1800" dirty="0">
                <a:effectLst/>
                <a:latin typeface="+mn-lt"/>
              </a:rPr>
              <a:t>Easily visible different options for shopping with one membership for free delivery </a:t>
            </a:r>
          </a:p>
          <a:p>
            <a:pPr>
              <a:lnSpc>
                <a:spcPct val="90000"/>
              </a:lnSpc>
            </a:pPr>
            <a:r>
              <a:rPr lang="en-US" sz="1800" dirty="0">
                <a:effectLst/>
                <a:latin typeface="+mn-lt"/>
              </a:rPr>
              <a:t>Have multiple carts for different stores and inventory orders </a:t>
            </a:r>
          </a:p>
          <a:p>
            <a:pPr>
              <a:lnSpc>
                <a:spcPct val="90000"/>
              </a:lnSpc>
            </a:pPr>
            <a:r>
              <a:rPr lang="en-US" sz="1800" dirty="0">
                <a:effectLst/>
                <a:latin typeface="+mn-lt"/>
              </a:rPr>
              <a:t>Give the user an option to schedule an order for now or later by choosing a time frame </a:t>
            </a:r>
          </a:p>
          <a:p>
            <a:pPr>
              <a:lnSpc>
                <a:spcPct val="90000"/>
              </a:lnSpc>
            </a:pPr>
            <a:r>
              <a:rPr lang="en-US" sz="1800" dirty="0">
                <a:effectLst/>
                <a:latin typeface="+mn-lt"/>
              </a:rPr>
              <a:t>Add/Remove cart items till the shopper has started shopping</a:t>
            </a:r>
          </a:p>
          <a:p>
            <a:pPr>
              <a:lnSpc>
                <a:spcPct val="90000"/>
              </a:lnSpc>
            </a:pPr>
            <a:r>
              <a:rPr lang="en-US" sz="1800" dirty="0">
                <a:effectLst/>
                <a:latin typeface="+mn-lt"/>
              </a:rPr>
              <a:t>Ordering the food items according to a recipe user is searching for </a:t>
            </a:r>
          </a:p>
          <a:p>
            <a:pPr>
              <a:lnSpc>
                <a:spcPct val="90000"/>
              </a:lnSpc>
            </a:pPr>
            <a:r>
              <a:rPr lang="en-US" sz="1800" dirty="0">
                <a:latin typeface="+mn-lt"/>
              </a:rPr>
              <a:t>Provide quick checkout</a:t>
            </a:r>
          </a:p>
          <a:p>
            <a:pPr>
              <a:lnSpc>
                <a:spcPct val="90000"/>
              </a:lnSpc>
            </a:pPr>
            <a:r>
              <a:rPr lang="en-US" sz="1800" dirty="0">
                <a:effectLst/>
                <a:latin typeface="+mn-lt"/>
              </a:rPr>
              <a:t>Provide secure </a:t>
            </a:r>
            <a:r>
              <a:rPr lang="en-US" sz="1800" dirty="0">
                <a:latin typeface="+mn-lt"/>
              </a:rPr>
              <a:t>payment methods, with an option to scan card to add it</a:t>
            </a:r>
          </a:p>
          <a:p>
            <a:pPr>
              <a:lnSpc>
                <a:spcPct val="90000"/>
              </a:lnSpc>
            </a:pPr>
            <a:r>
              <a:rPr lang="en-US" sz="1800" dirty="0">
                <a:latin typeface="+mn-lt"/>
              </a:rPr>
              <a:t>A live chatbot feature which allow users to resolve their doubts through an AI and then</a:t>
            </a:r>
          </a:p>
          <a:p>
            <a:pPr marL="0" indent="0">
              <a:lnSpc>
                <a:spcPct val="90000"/>
              </a:lnSpc>
              <a:buNone/>
            </a:pPr>
            <a:r>
              <a:rPr lang="en-US" sz="1800" dirty="0">
                <a:latin typeface="+mn-lt"/>
              </a:rPr>
              <a:t>      rate their experience</a:t>
            </a:r>
          </a:p>
          <a:p>
            <a:pPr>
              <a:lnSpc>
                <a:spcPct val="90000"/>
              </a:lnSpc>
            </a:pPr>
            <a:r>
              <a:rPr lang="en-US" sz="1800" dirty="0">
                <a:latin typeface="+mn-lt"/>
              </a:rPr>
              <a:t>Tutorial for first-time users to navigate through the website with an option to skip it</a:t>
            </a:r>
          </a:p>
          <a:p>
            <a:pPr>
              <a:lnSpc>
                <a:spcPct val="90000"/>
              </a:lnSpc>
            </a:pPr>
            <a:r>
              <a:rPr lang="en-US" sz="1800" dirty="0">
                <a:latin typeface="+mn-lt"/>
              </a:rPr>
              <a:t>Different authentication methods for user while signing in using credentials.</a:t>
            </a:r>
          </a:p>
        </p:txBody>
      </p:sp>
    </p:spTree>
    <p:extLst>
      <p:ext uri="{BB962C8B-B14F-4D97-AF65-F5344CB8AC3E}">
        <p14:creationId xmlns:p14="http://schemas.microsoft.com/office/powerpoint/2010/main" val="2454274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9640FC-ECD9-3EAC-0D03-216C53E7CDBD}"/>
              </a:ext>
            </a:extLst>
          </p:cNvPr>
          <p:cNvSpPr>
            <a:spLocks noGrp="1"/>
          </p:cNvSpPr>
          <p:nvPr>
            <p:ph type="title"/>
          </p:nvPr>
        </p:nvSpPr>
        <p:spPr/>
        <p:txBody>
          <a:bodyPr/>
          <a:lstStyle/>
          <a:p>
            <a:r>
              <a:rPr lang="en-US" dirty="0"/>
              <a:t>Design System – Style Guide</a:t>
            </a:r>
          </a:p>
        </p:txBody>
      </p:sp>
      <p:sp>
        <p:nvSpPr>
          <p:cNvPr id="8" name="TextBox 7">
            <a:extLst>
              <a:ext uri="{FF2B5EF4-FFF2-40B4-BE49-F238E27FC236}">
                <a16:creationId xmlns:a16="http://schemas.microsoft.com/office/drawing/2014/main" xmlns="" id="{4DE022EB-D1D8-3A5E-75BB-1E70D7CFD618}"/>
              </a:ext>
            </a:extLst>
          </p:cNvPr>
          <p:cNvSpPr txBox="1"/>
          <p:nvPr/>
        </p:nvSpPr>
        <p:spPr>
          <a:xfrm>
            <a:off x="950259" y="2563906"/>
            <a:ext cx="10703859" cy="3693319"/>
          </a:xfrm>
          <a:prstGeom prst="rect">
            <a:avLst/>
          </a:prstGeom>
          <a:noFill/>
        </p:spPr>
        <p:txBody>
          <a:bodyPr wrap="square">
            <a:spAutoFit/>
          </a:bodyPr>
          <a:lstStyle/>
          <a:p>
            <a:r>
              <a:rPr lang="en-US" dirty="0"/>
              <a:t>Color: </a:t>
            </a:r>
            <a:r>
              <a:rPr lang="en-US" dirty="0">
                <a:sym typeface="Wingdings" pitchFamily="2" charset="2"/>
              </a:rPr>
              <a:t>					Dimensions:			    Buttons: 							Logo:</a:t>
            </a:r>
          </a:p>
          <a:p>
            <a:endParaRPr lang="en-US" dirty="0">
              <a:sym typeface="Wingdings" pitchFamily="2" charset="2"/>
            </a:endParaRPr>
          </a:p>
          <a:p>
            <a:pPr marL="0" indent="0">
              <a:buNone/>
            </a:pPr>
            <a:r>
              <a:rPr lang="en-US" dirty="0">
                <a:sym typeface="Wingdings" pitchFamily="2" charset="2"/>
              </a:rPr>
              <a:t>																 			</a:t>
            </a:r>
            <a:endParaRPr lang="en-US" dirty="0"/>
          </a:p>
          <a:p>
            <a:endParaRPr lang="en-US" dirty="0"/>
          </a:p>
          <a:p>
            <a:endParaRPr lang="en-US" dirty="0"/>
          </a:p>
          <a:p>
            <a:endParaRPr lang="en-US" dirty="0"/>
          </a:p>
          <a:p>
            <a:endParaRPr lang="en-US" dirty="0"/>
          </a:p>
          <a:p>
            <a:endParaRPr lang="en-US" dirty="0"/>
          </a:p>
          <a:p>
            <a:endParaRPr lang="en-US" dirty="0"/>
          </a:p>
          <a:p>
            <a:r>
              <a:rPr lang="en-US" dirty="0">
                <a:sym typeface="Wingdings" pitchFamily="2" charset="2"/>
              </a:rPr>
              <a:t>						</a:t>
            </a:r>
            <a:endParaRPr lang="en-US" dirty="0"/>
          </a:p>
          <a:p>
            <a:endParaRPr lang="en-US" dirty="0"/>
          </a:p>
          <a:p>
            <a:pPr marL="0" indent="0">
              <a:buNone/>
            </a:pPr>
            <a:endParaRPr lang="en-US" dirty="0"/>
          </a:p>
          <a:p>
            <a:pPr marL="0" indent="0">
              <a:buNone/>
            </a:pPr>
            <a:r>
              <a:rPr lang="en-US" dirty="0"/>
              <a:t>Text: </a:t>
            </a:r>
          </a:p>
        </p:txBody>
      </p:sp>
      <p:pic>
        <p:nvPicPr>
          <p:cNvPr id="9" name="Picture 8">
            <a:extLst>
              <a:ext uri="{FF2B5EF4-FFF2-40B4-BE49-F238E27FC236}">
                <a16:creationId xmlns:a16="http://schemas.microsoft.com/office/drawing/2014/main" xmlns="" id="{2ED2BC21-1745-C6DC-6919-9DDA82DD0A63}"/>
              </a:ext>
            </a:extLst>
          </p:cNvPr>
          <p:cNvPicPr>
            <a:picLocks noChangeAspect="1"/>
          </p:cNvPicPr>
          <p:nvPr/>
        </p:nvPicPr>
        <p:blipFill>
          <a:blip r:embed="rId2"/>
          <a:stretch>
            <a:fillRect/>
          </a:stretch>
        </p:blipFill>
        <p:spPr>
          <a:xfrm>
            <a:off x="974855" y="3047026"/>
            <a:ext cx="2236579" cy="2173079"/>
          </a:xfrm>
          <a:prstGeom prst="rect">
            <a:avLst/>
          </a:prstGeom>
        </p:spPr>
      </p:pic>
      <p:pic>
        <p:nvPicPr>
          <p:cNvPr id="10" name="Picture 9">
            <a:extLst>
              <a:ext uri="{FF2B5EF4-FFF2-40B4-BE49-F238E27FC236}">
                <a16:creationId xmlns:a16="http://schemas.microsoft.com/office/drawing/2014/main" xmlns="" id="{6BE76B98-E239-B7A4-0FDA-8A68A20F8C6F}"/>
              </a:ext>
            </a:extLst>
          </p:cNvPr>
          <p:cNvPicPr>
            <a:picLocks noChangeAspect="1"/>
          </p:cNvPicPr>
          <p:nvPr/>
        </p:nvPicPr>
        <p:blipFill>
          <a:blip r:embed="rId3"/>
          <a:stretch>
            <a:fillRect/>
          </a:stretch>
        </p:blipFill>
        <p:spPr>
          <a:xfrm>
            <a:off x="4010994" y="3047026"/>
            <a:ext cx="1152678" cy="2320423"/>
          </a:xfrm>
          <a:prstGeom prst="rect">
            <a:avLst/>
          </a:prstGeom>
        </p:spPr>
      </p:pic>
      <p:pic>
        <p:nvPicPr>
          <p:cNvPr id="11" name="Picture 10">
            <a:extLst>
              <a:ext uri="{FF2B5EF4-FFF2-40B4-BE49-F238E27FC236}">
                <a16:creationId xmlns:a16="http://schemas.microsoft.com/office/drawing/2014/main" xmlns="" id="{743AE679-0163-BC39-E1FD-EB4EC33FD933}"/>
              </a:ext>
            </a:extLst>
          </p:cNvPr>
          <p:cNvPicPr>
            <a:picLocks noChangeAspect="1"/>
          </p:cNvPicPr>
          <p:nvPr/>
        </p:nvPicPr>
        <p:blipFill>
          <a:blip r:embed="rId4"/>
          <a:stretch>
            <a:fillRect/>
          </a:stretch>
        </p:blipFill>
        <p:spPr>
          <a:xfrm>
            <a:off x="5682751" y="3047026"/>
            <a:ext cx="3540389" cy="1749964"/>
          </a:xfrm>
          <a:prstGeom prst="rect">
            <a:avLst/>
          </a:prstGeom>
        </p:spPr>
      </p:pic>
      <p:pic>
        <p:nvPicPr>
          <p:cNvPr id="12" name="Picture 11">
            <a:extLst>
              <a:ext uri="{FF2B5EF4-FFF2-40B4-BE49-F238E27FC236}">
                <a16:creationId xmlns:a16="http://schemas.microsoft.com/office/drawing/2014/main" xmlns="" id="{49D33292-89EB-F7BB-C52D-1E3384107E48}"/>
              </a:ext>
            </a:extLst>
          </p:cNvPr>
          <p:cNvPicPr>
            <a:picLocks noChangeAspect="1"/>
          </p:cNvPicPr>
          <p:nvPr/>
        </p:nvPicPr>
        <p:blipFill>
          <a:blip r:embed="rId5"/>
          <a:stretch>
            <a:fillRect/>
          </a:stretch>
        </p:blipFill>
        <p:spPr>
          <a:xfrm>
            <a:off x="9742219" y="3105350"/>
            <a:ext cx="1793012" cy="1691640"/>
          </a:xfrm>
          <a:prstGeom prst="rect">
            <a:avLst/>
          </a:prstGeom>
        </p:spPr>
      </p:pic>
      <p:pic>
        <p:nvPicPr>
          <p:cNvPr id="13" name="Picture 12">
            <a:extLst>
              <a:ext uri="{FF2B5EF4-FFF2-40B4-BE49-F238E27FC236}">
                <a16:creationId xmlns:a16="http://schemas.microsoft.com/office/drawing/2014/main" xmlns="" id="{32DF70CA-5497-28C6-0F7A-DA8E639EDABA}"/>
              </a:ext>
            </a:extLst>
          </p:cNvPr>
          <p:cNvPicPr>
            <a:picLocks noChangeAspect="1"/>
          </p:cNvPicPr>
          <p:nvPr/>
        </p:nvPicPr>
        <p:blipFill>
          <a:blip r:embed="rId6"/>
          <a:stretch>
            <a:fillRect/>
          </a:stretch>
        </p:blipFill>
        <p:spPr>
          <a:xfrm>
            <a:off x="1700260" y="5730563"/>
            <a:ext cx="3835400" cy="647700"/>
          </a:xfrm>
          <a:prstGeom prst="rect">
            <a:avLst/>
          </a:prstGeom>
        </p:spPr>
      </p:pic>
    </p:spTree>
    <p:extLst>
      <p:ext uri="{BB962C8B-B14F-4D97-AF65-F5344CB8AC3E}">
        <p14:creationId xmlns:p14="http://schemas.microsoft.com/office/powerpoint/2010/main" val="3239392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73C235-7D82-9868-8E02-450CF9A70FE4}"/>
              </a:ext>
            </a:extLst>
          </p:cNvPr>
          <p:cNvSpPr>
            <a:spLocks noGrp="1"/>
          </p:cNvSpPr>
          <p:nvPr>
            <p:ph type="title"/>
          </p:nvPr>
        </p:nvSpPr>
        <p:spPr/>
        <p:txBody>
          <a:bodyPr/>
          <a:lstStyle/>
          <a:p>
            <a:r>
              <a:rPr lang="en-US" dirty="0"/>
              <a:t>Target Audience</a:t>
            </a:r>
          </a:p>
        </p:txBody>
      </p:sp>
      <p:sp>
        <p:nvSpPr>
          <p:cNvPr id="3" name="Content Placeholder 2">
            <a:extLst>
              <a:ext uri="{FF2B5EF4-FFF2-40B4-BE49-F238E27FC236}">
                <a16:creationId xmlns:a16="http://schemas.microsoft.com/office/drawing/2014/main" xmlns="" id="{620E7017-CC66-403A-B2B8-8EC74279D4CE}"/>
              </a:ext>
            </a:extLst>
          </p:cNvPr>
          <p:cNvSpPr>
            <a:spLocks noGrp="1"/>
          </p:cNvSpPr>
          <p:nvPr>
            <p:ph idx="1"/>
          </p:nvPr>
        </p:nvSpPr>
        <p:spPr>
          <a:xfrm>
            <a:off x="940892" y="2409093"/>
            <a:ext cx="10310215" cy="3298873"/>
          </a:xfrm>
        </p:spPr>
        <p:txBody>
          <a:bodyPr/>
          <a:lstStyle/>
          <a:p>
            <a:pPr>
              <a:lnSpc>
                <a:spcPct val="90000"/>
              </a:lnSpc>
            </a:pPr>
            <a:r>
              <a:rPr lang="en-US" dirty="0"/>
              <a:t>Age Group: 15 - 75</a:t>
            </a:r>
          </a:p>
          <a:p>
            <a:pPr>
              <a:lnSpc>
                <a:spcPct val="90000"/>
              </a:lnSpc>
            </a:pPr>
            <a:r>
              <a:rPr lang="en-US" b="0" i="0" dirty="0">
                <a:effectLst/>
                <a:latin typeface="+mn-lt"/>
              </a:rPr>
              <a:t>Purchasing behavior segmentation: customers who research and read reviews, thrifty shopping, </a:t>
            </a:r>
            <a:r>
              <a:rPr lang="en-US" dirty="0">
                <a:latin typeface="+mn-lt"/>
              </a:rPr>
              <a:t>high spenders, cart abandoners, coupon lovers, one-timers, loyal customers</a:t>
            </a:r>
            <a:endParaRPr lang="en-US" b="0" i="0" dirty="0">
              <a:effectLst/>
              <a:latin typeface="+mn-lt"/>
            </a:endParaRPr>
          </a:p>
          <a:p>
            <a:pPr>
              <a:lnSpc>
                <a:spcPct val="90000"/>
              </a:lnSpc>
            </a:pPr>
            <a:r>
              <a:rPr lang="en-US" dirty="0">
                <a:latin typeface="+mn-lt"/>
              </a:rPr>
              <a:t>Demographics: All gender, family size from 1 to more, education level from school to above, any occupation, income from $60k and above</a:t>
            </a:r>
          </a:p>
          <a:p>
            <a:pPr>
              <a:lnSpc>
                <a:spcPct val="90000"/>
              </a:lnSpc>
            </a:pPr>
            <a:r>
              <a:rPr lang="en-US" dirty="0">
                <a:latin typeface="+mn-lt"/>
              </a:rPr>
              <a:t>Geographic exposure: Within USA and within 50 miles of retailers and inventory stores</a:t>
            </a:r>
          </a:p>
          <a:p>
            <a:pPr>
              <a:lnSpc>
                <a:spcPct val="90000"/>
              </a:lnSpc>
            </a:pPr>
            <a:r>
              <a:rPr lang="en-US" b="0" i="0" dirty="0">
                <a:effectLst/>
                <a:latin typeface="+mn-lt"/>
              </a:rPr>
              <a:t>Online Shopping Exposure: Low to high expo</a:t>
            </a:r>
            <a:r>
              <a:rPr lang="en-US" dirty="0">
                <a:latin typeface="+mn-lt"/>
              </a:rPr>
              <a:t>sure to online shopping</a:t>
            </a:r>
            <a:endParaRPr lang="en-US" b="0" i="0" dirty="0">
              <a:effectLst/>
              <a:latin typeface="+mn-lt"/>
            </a:endParaRPr>
          </a:p>
          <a:p>
            <a:pPr>
              <a:lnSpc>
                <a:spcPct val="90000"/>
              </a:lnSpc>
            </a:pPr>
            <a:r>
              <a:rPr lang="en-US" b="0" i="0" dirty="0">
                <a:effectLst/>
                <a:latin typeface="+mn-lt"/>
              </a:rPr>
              <a:t>Technical Exposure: Basic knowledge of how to access websites over the Internet</a:t>
            </a:r>
          </a:p>
          <a:p>
            <a:pPr>
              <a:lnSpc>
                <a:spcPct val="90000"/>
              </a:lnSpc>
            </a:pPr>
            <a:r>
              <a:rPr lang="en-US" b="0" i="0" dirty="0">
                <a:effectLst/>
                <a:latin typeface="+mn-lt"/>
              </a:rPr>
              <a:t>Financial Background</a:t>
            </a:r>
            <a:r>
              <a:rPr lang="en-US" dirty="0">
                <a:latin typeface="+mn-lt"/>
              </a:rPr>
              <a:t>: Lower and upper middle-class, working, stay at home people</a:t>
            </a:r>
          </a:p>
        </p:txBody>
      </p:sp>
    </p:spTree>
    <p:extLst>
      <p:ext uri="{BB962C8B-B14F-4D97-AF65-F5344CB8AC3E}">
        <p14:creationId xmlns:p14="http://schemas.microsoft.com/office/powerpoint/2010/main" val="1956996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77D2A7-66BC-2C80-64E7-DD6670039771}"/>
              </a:ext>
            </a:extLst>
          </p:cNvPr>
          <p:cNvSpPr>
            <a:spLocks noGrp="1"/>
          </p:cNvSpPr>
          <p:nvPr>
            <p:ph type="title"/>
          </p:nvPr>
        </p:nvSpPr>
        <p:spPr>
          <a:xfrm>
            <a:off x="1154954" y="790135"/>
            <a:ext cx="8761413" cy="706964"/>
          </a:xfrm>
        </p:spPr>
        <p:txBody>
          <a:bodyPr/>
          <a:lstStyle/>
          <a:p>
            <a:r>
              <a:rPr lang="en-US" dirty="0"/>
              <a:t>Design Process</a:t>
            </a:r>
          </a:p>
        </p:txBody>
      </p:sp>
      <p:sp>
        <p:nvSpPr>
          <p:cNvPr id="11" name="Content Placeholder 10">
            <a:extLst>
              <a:ext uri="{FF2B5EF4-FFF2-40B4-BE49-F238E27FC236}">
                <a16:creationId xmlns:a16="http://schemas.microsoft.com/office/drawing/2014/main" xmlns="" id="{E50DDCD6-B4C7-6196-A1E0-86215C39E916}"/>
              </a:ext>
            </a:extLst>
          </p:cNvPr>
          <p:cNvSpPr>
            <a:spLocks noGrp="1"/>
          </p:cNvSpPr>
          <p:nvPr>
            <p:ph idx="1"/>
          </p:nvPr>
        </p:nvSpPr>
        <p:spPr>
          <a:xfrm>
            <a:off x="1066124" y="3804895"/>
            <a:ext cx="9295332" cy="2400300"/>
          </a:xfrm>
        </p:spPr>
        <p:txBody>
          <a:bodyPr/>
          <a:lstStyle/>
          <a:p>
            <a:r>
              <a:rPr lang="en-US" dirty="0"/>
              <a:t>Product Definition: Sets the foundation of the outcome. </a:t>
            </a:r>
            <a:r>
              <a:rPr lang="en-US" b="0" i="0" dirty="0">
                <a:solidFill>
                  <a:srgbClr val="2B2B2B"/>
                </a:solidFill>
                <a:effectLst/>
                <a:latin typeface="Adobe Clean"/>
              </a:rPr>
              <a:t> </a:t>
            </a:r>
            <a:r>
              <a:rPr lang="en-US" b="0" i="0" dirty="0">
                <a:solidFill>
                  <a:srgbClr val="2B2B2B"/>
                </a:solidFill>
                <a:effectLst/>
              </a:rPr>
              <a:t>During this phase, UX designers brainstorm around the product at the highest level (basically, the concept of the product) with stakeholders.</a:t>
            </a:r>
          </a:p>
          <a:p>
            <a:r>
              <a:rPr lang="en-US" dirty="0">
                <a:solidFill>
                  <a:srgbClr val="2B2B2B"/>
                </a:solidFill>
              </a:rPr>
              <a:t>Product Research: Includes user research and market research. It can include interviews and competitive research.</a:t>
            </a:r>
          </a:p>
          <a:p>
            <a:r>
              <a:rPr lang="en-US" dirty="0">
                <a:solidFill>
                  <a:srgbClr val="2B2B2B"/>
                </a:solidFill>
              </a:rPr>
              <a:t>Analysis: D</a:t>
            </a:r>
            <a:r>
              <a:rPr lang="en-US" b="0" i="0" dirty="0">
                <a:solidFill>
                  <a:srgbClr val="2B2B2B"/>
                </a:solidFill>
                <a:effectLst/>
              </a:rPr>
              <a:t>raw insights from data collected during the research phase. </a:t>
            </a:r>
            <a:r>
              <a:rPr lang="en-US" dirty="0">
                <a:solidFill>
                  <a:srgbClr val="2B2B2B"/>
                </a:solidFill>
              </a:rPr>
              <a:t>This phase includes creating personas, user stories, storyboarding.</a:t>
            </a:r>
          </a:p>
          <a:p>
            <a:pPr marL="0" indent="0">
              <a:buNone/>
            </a:pPr>
            <a:endParaRPr lang="en-US" dirty="0"/>
          </a:p>
        </p:txBody>
      </p:sp>
      <p:pic>
        <p:nvPicPr>
          <p:cNvPr id="16" name="Picture 15">
            <a:extLst>
              <a:ext uri="{FF2B5EF4-FFF2-40B4-BE49-F238E27FC236}">
                <a16:creationId xmlns:a16="http://schemas.microsoft.com/office/drawing/2014/main" xmlns="" id="{D3669A19-60A9-9EB4-F109-E934B34DB8E9}"/>
              </a:ext>
            </a:extLst>
          </p:cNvPr>
          <p:cNvPicPr>
            <a:picLocks noChangeAspect="1"/>
          </p:cNvPicPr>
          <p:nvPr/>
        </p:nvPicPr>
        <p:blipFill>
          <a:blip r:embed="rId2"/>
          <a:stretch>
            <a:fillRect/>
          </a:stretch>
        </p:blipFill>
        <p:spPr>
          <a:xfrm>
            <a:off x="3095652" y="1895263"/>
            <a:ext cx="5236275" cy="1723743"/>
          </a:xfrm>
          <a:prstGeom prst="rect">
            <a:avLst/>
          </a:prstGeom>
        </p:spPr>
      </p:pic>
    </p:spTree>
    <p:extLst>
      <p:ext uri="{BB962C8B-B14F-4D97-AF65-F5344CB8AC3E}">
        <p14:creationId xmlns:p14="http://schemas.microsoft.com/office/powerpoint/2010/main" val="2485421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634BA3-A60E-CE3B-5C4D-61C9953E6183}"/>
              </a:ext>
            </a:extLst>
          </p:cNvPr>
          <p:cNvSpPr>
            <a:spLocks noGrp="1"/>
          </p:cNvSpPr>
          <p:nvPr>
            <p:ph type="title"/>
          </p:nvPr>
        </p:nvSpPr>
        <p:spPr/>
        <p:txBody>
          <a:bodyPr/>
          <a:lstStyle/>
          <a:p>
            <a:r>
              <a:rPr lang="en-US" dirty="0"/>
              <a:t>Design Process</a:t>
            </a:r>
          </a:p>
        </p:txBody>
      </p:sp>
      <p:sp>
        <p:nvSpPr>
          <p:cNvPr id="3" name="Content Placeholder 2">
            <a:extLst>
              <a:ext uri="{FF2B5EF4-FFF2-40B4-BE49-F238E27FC236}">
                <a16:creationId xmlns:a16="http://schemas.microsoft.com/office/drawing/2014/main" xmlns="" id="{68EAC538-4F6D-F9A8-CB86-D4570D7DADE0}"/>
              </a:ext>
            </a:extLst>
          </p:cNvPr>
          <p:cNvSpPr>
            <a:spLocks noGrp="1"/>
          </p:cNvSpPr>
          <p:nvPr>
            <p:ph idx="1"/>
          </p:nvPr>
        </p:nvSpPr>
        <p:spPr/>
        <p:txBody>
          <a:bodyPr/>
          <a:lstStyle/>
          <a:p>
            <a:r>
              <a:rPr lang="en-US" dirty="0"/>
              <a:t>Design: </a:t>
            </a:r>
            <a:r>
              <a:rPr lang="en-US" b="0" i="0" dirty="0">
                <a:solidFill>
                  <a:srgbClr val="2B2B2B"/>
                </a:solidFill>
                <a:effectLst/>
              </a:rPr>
              <a:t>This step includes creating information architecture and then, the actual UI design. An effective design phase is both highly and iterative. It includes sketching, creating wireframes and prototypes, creating a design specification, and design systems.</a:t>
            </a:r>
          </a:p>
          <a:p>
            <a:r>
              <a:rPr lang="en-US" dirty="0">
                <a:solidFill>
                  <a:srgbClr val="2B2B2B"/>
                </a:solidFill>
              </a:rPr>
              <a:t>Validation: This step is the testing phase where it helps the team to understand whether the design works for the users. Its usually tested by the team itself, then through user testing sessions, surveys and quantitative data will be analyzed.</a:t>
            </a:r>
            <a:endParaRPr lang="en-US" b="0" i="0" dirty="0">
              <a:solidFill>
                <a:srgbClr val="2B2B2B"/>
              </a:solidFill>
              <a:effectLst/>
            </a:endParaRPr>
          </a:p>
        </p:txBody>
      </p:sp>
    </p:spTree>
    <p:extLst>
      <p:ext uri="{BB962C8B-B14F-4D97-AF65-F5344CB8AC3E}">
        <p14:creationId xmlns:p14="http://schemas.microsoft.com/office/powerpoint/2010/main" val="30108025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{3F7BD94C-F82F-9C4D-8A4A-71D50EC2257C}tf10001076</Template>
  <TotalTime>914</TotalTime>
  <Words>1566</Words>
  <Application>Microsoft Office PowerPoint</Application>
  <PresentationFormat>Widescreen</PresentationFormat>
  <Paragraphs>173</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Adobe Clean</vt:lpstr>
      <vt:lpstr>Arial</vt:lpstr>
      <vt:lpstr>Century Gothic</vt:lpstr>
      <vt:lpstr>Roboto</vt:lpstr>
      <vt:lpstr>Wingdings</vt:lpstr>
      <vt:lpstr>Wingdings 3</vt:lpstr>
      <vt:lpstr>Ion Boardroom</vt:lpstr>
      <vt:lpstr>GetEasy Redesign Mid-Term Project</vt:lpstr>
      <vt:lpstr>Summary &amp; Overview:</vt:lpstr>
      <vt:lpstr>Problem Statement</vt:lpstr>
      <vt:lpstr>Solution</vt:lpstr>
      <vt:lpstr>Product Objectives</vt:lpstr>
      <vt:lpstr>Design System – Style Guide</vt:lpstr>
      <vt:lpstr>Target Audience</vt:lpstr>
      <vt:lpstr>Design Process</vt:lpstr>
      <vt:lpstr>Design Process</vt:lpstr>
      <vt:lpstr>Personas</vt:lpstr>
      <vt:lpstr>PowerPoint Presentation</vt:lpstr>
      <vt:lpstr>PowerPoint Presentation</vt:lpstr>
      <vt:lpstr>PowerPoint Presentation</vt:lpstr>
      <vt:lpstr>PowerPoint Presentation</vt:lpstr>
      <vt:lpstr>User needs</vt:lpstr>
      <vt:lpstr>Research Methods</vt:lpstr>
      <vt:lpstr>Competitive Analysis</vt:lpstr>
      <vt:lpstr>Competitive Analysis</vt:lpstr>
      <vt:lpstr>Prototype Feedback &amp; Testing</vt:lpstr>
      <vt:lpstr>Card Sorting</vt:lpstr>
      <vt:lpstr>Open Card Sorting</vt:lpstr>
      <vt:lpstr>Closed Card Sorting</vt:lpstr>
      <vt:lpstr>Cards used for Closed Card Sorting:</vt:lpstr>
      <vt:lpstr>Closed Card Sorting by User</vt:lpstr>
      <vt:lpstr>Information Architecture</vt:lpstr>
      <vt:lpstr>Information Architecture</vt:lpstr>
      <vt:lpstr>User Flow</vt:lpstr>
      <vt:lpstr>Error Handling</vt:lpstr>
      <vt:lpstr>PowerPoint Presentation</vt:lpstr>
      <vt:lpstr>Usability Testing Objectives &amp; Tasks</vt:lpstr>
      <vt:lpstr>PowerPoint Presentation</vt:lpstr>
      <vt:lpstr>Use of Each Plane</vt:lpstr>
      <vt:lpstr>Use of Each Plane</vt:lpstr>
      <vt:lpstr>Onboarding</vt:lpstr>
      <vt:lpstr>PowerPoint Presentation</vt:lpstr>
      <vt:lpstr>Demo…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GetEasy Redesign Mid-Term Project</dc:title>
  <dc:creator>Alisha Angalan</dc:creator>
  <cp:lastModifiedBy>Microsoft account</cp:lastModifiedBy>
  <cp:revision>91</cp:revision>
  <dcterms:created xsi:type="dcterms:W3CDTF">2022-12-06T22:08:03Z</dcterms:created>
  <dcterms:modified xsi:type="dcterms:W3CDTF">2022-12-07T18:41:07Z</dcterms:modified>
</cp:coreProperties>
</file>